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6" r:id="rId4"/>
  </p:sldMasterIdLst>
  <p:notesMasterIdLst>
    <p:notesMasterId r:id="rId18"/>
  </p:notesMasterIdLst>
  <p:handoutMasterIdLst>
    <p:handoutMasterId r:id="rId19"/>
  </p:handoutMasterIdLst>
  <p:sldIdLst>
    <p:sldId id="257" r:id="rId5"/>
    <p:sldId id="304" r:id="rId6"/>
    <p:sldId id="485" r:id="rId7"/>
    <p:sldId id="486" r:id="rId8"/>
    <p:sldId id="333" r:id="rId9"/>
    <p:sldId id="458" r:id="rId10"/>
    <p:sldId id="488" r:id="rId11"/>
    <p:sldId id="484" r:id="rId12"/>
    <p:sldId id="489" r:id="rId13"/>
    <p:sldId id="490" r:id="rId14"/>
    <p:sldId id="487" r:id="rId15"/>
    <p:sldId id="338" r:id="rId16"/>
    <p:sldId id="483"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guide id="3"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nigri" initials="dn" lastIdx="1" clrIdx="0"/>
  <p:cmAuthor id="1" name="Angela leone" initials="ar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9" autoAdjust="0"/>
    <p:restoredTop sz="40831" autoAdjust="0"/>
  </p:normalViewPr>
  <p:slideViewPr>
    <p:cSldViewPr>
      <p:cViewPr varScale="1">
        <p:scale>
          <a:sx n="36" d="100"/>
          <a:sy n="36" d="100"/>
        </p:scale>
        <p:origin x="1781"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808" y="-96"/>
      </p:cViewPr>
      <p:guideLst>
        <p:guide orient="horz" pos="2928"/>
        <p:guide pos="220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82913" cy="465138"/>
          </a:xfrm>
          <a:prstGeom prst="rect">
            <a:avLst/>
          </a:prstGeom>
        </p:spPr>
        <p:txBody>
          <a:bodyPr vert="horz" lIns="92157" tIns="46079" rIns="92157" bIns="46079" rtlCol="0"/>
          <a:lstStyle>
            <a:lvl1pPr algn="l">
              <a:defRPr sz="1300"/>
            </a:lvl1pPr>
          </a:lstStyle>
          <a:p>
            <a:endParaRPr lang="en-US"/>
          </a:p>
        </p:txBody>
      </p:sp>
      <p:sp>
        <p:nvSpPr>
          <p:cNvPr id="3" name="Date Placeholder 2"/>
          <p:cNvSpPr>
            <a:spLocks noGrp="1"/>
          </p:cNvSpPr>
          <p:nvPr>
            <p:ph type="dt" sz="quarter" idx="1"/>
          </p:nvPr>
        </p:nvSpPr>
        <p:spPr>
          <a:xfrm>
            <a:off x="3897314" y="0"/>
            <a:ext cx="2982912" cy="465138"/>
          </a:xfrm>
          <a:prstGeom prst="rect">
            <a:avLst/>
          </a:prstGeom>
        </p:spPr>
        <p:txBody>
          <a:bodyPr vert="horz" lIns="92157" tIns="46079" rIns="92157" bIns="46079" rtlCol="0"/>
          <a:lstStyle>
            <a:lvl1pPr algn="r">
              <a:defRPr sz="1300"/>
            </a:lvl1pPr>
          </a:lstStyle>
          <a:p>
            <a:fld id="{F85947C1-7C7D-4BF2-9D02-5B967C5C5250}" type="datetimeFigureOut">
              <a:rPr lang="en-US" smtClean="0"/>
              <a:pPr/>
              <a:t>5/28/2015</a:t>
            </a:fld>
            <a:endParaRPr lang="en-US"/>
          </a:p>
        </p:txBody>
      </p:sp>
      <p:sp>
        <p:nvSpPr>
          <p:cNvPr id="4" name="Footer Placeholder 3"/>
          <p:cNvSpPr>
            <a:spLocks noGrp="1"/>
          </p:cNvSpPr>
          <p:nvPr>
            <p:ph type="ftr" sz="quarter" idx="2"/>
          </p:nvPr>
        </p:nvSpPr>
        <p:spPr>
          <a:xfrm>
            <a:off x="5" y="8829676"/>
            <a:ext cx="2982913" cy="465138"/>
          </a:xfrm>
          <a:prstGeom prst="rect">
            <a:avLst/>
          </a:prstGeom>
        </p:spPr>
        <p:txBody>
          <a:bodyPr vert="horz" lIns="92157" tIns="46079" rIns="92157" bIns="46079" rtlCol="0" anchor="b"/>
          <a:lstStyle>
            <a:lvl1pPr algn="l">
              <a:defRPr sz="1300"/>
            </a:lvl1pPr>
          </a:lstStyle>
          <a:p>
            <a:endParaRPr lang="en-US"/>
          </a:p>
        </p:txBody>
      </p:sp>
      <p:sp>
        <p:nvSpPr>
          <p:cNvPr id="5" name="Slide Number Placeholder 4"/>
          <p:cNvSpPr>
            <a:spLocks noGrp="1"/>
          </p:cNvSpPr>
          <p:nvPr>
            <p:ph type="sldNum" sz="quarter" idx="3"/>
          </p:nvPr>
        </p:nvSpPr>
        <p:spPr>
          <a:xfrm>
            <a:off x="3897314" y="8829676"/>
            <a:ext cx="2982912" cy="465138"/>
          </a:xfrm>
          <a:prstGeom prst="rect">
            <a:avLst/>
          </a:prstGeom>
        </p:spPr>
        <p:txBody>
          <a:bodyPr vert="horz" lIns="92157" tIns="46079" rIns="92157" bIns="46079" rtlCol="0" anchor="b"/>
          <a:lstStyle>
            <a:lvl1pPr algn="r">
              <a:defRPr sz="1300"/>
            </a:lvl1pPr>
          </a:lstStyle>
          <a:p>
            <a:fld id="{3AC3138F-3449-4F24-B304-25373004DAF3}" type="slidenum">
              <a:rPr lang="en-US" smtClean="0"/>
              <a:pPr/>
              <a:t>‹#›</a:t>
            </a:fld>
            <a:endParaRPr lang="en-US"/>
          </a:p>
        </p:txBody>
      </p:sp>
    </p:spTree>
    <p:extLst>
      <p:ext uri="{BB962C8B-B14F-4D97-AF65-F5344CB8AC3E}">
        <p14:creationId xmlns:p14="http://schemas.microsoft.com/office/powerpoint/2010/main" val="280142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82119" cy="464820"/>
          </a:xfrm>
          <a:prstGeom prst="rect">
            <a:avLst/>
          </a:prstGeom>
        </p:spPr>
        <p:txBody>
          <a:bodyPr vert="horz" lIns="93172" tIns="46585" rIns="93172" bIns="46585" rtlCol="0"/>
          <a:lstStyle>
            <a:lvl1pPr algn="l">
              <a:defRPr sz="1300"/>
            </a:lvl1pPr>
          </a:lstStyle>
          <a:p>
            <a:endParaRPr lang="en-US" dirty="0"/>
          </a:p>
        </p:txBody>
      </p:sp>
      <p:sp>
        <p:nvSpPr>
          <p:cNvPr id="3" name="Date Placeholder 2"/>
          <p:cNvSpPr>
            <a:spLocks noGrp="1"/>
          </p:cNvSpPr>
          <p:nvPr>
            <p:ph type="dt" idx="1"/>
          </p:nvPr>
        </p:nvSpPr>
        <p:spPr>
          <a:xfrm>
            <a:off x="3898106" y="0"/>
            <a:ext cx="2982119" cy="464820"/>
          </a:xfrm>
          <a:prstGeom prst="rect">
            <a:avLst/>
          </a:prstGeom>
        </p:spPr>
        <p:txBody>
          <a:bodyPr vert="horz" lIns="93172" tIns="46585" rIns="93172" bIns="46585" rtlCol="0"/>
          <a:lstStyle>
            <a:lvl1pPr algn="r">
              <a:defRPr sz="1300"/>
            </a:lvl1pPr>
          </a:lstStyle>
          <a:p>
            <a:fld id="{B3E60CBD-E8C5-4B15-B448-DA6D1EDC537C}" type="datetimeFigureOut">
              <a:rPr lang="en-US" smtClean="0"/>
              <a:pPr/>
              <a:t>5/28/2015</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172" tIns="46585" rIns="93172" bIns="4658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3172" tIns="46585" rIns="93172" bIns="4658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4" y="8829968"/>
            <a:ext cx="2982119" cy="464820"/>
          </a:xfrm>
          <a:prstGeom prst="rect">
            <a:avLst/>
          </a:prstGeom>
        </p:spPr>
        <p:txBody>
          <a:bodyPr vert="horz" lIns="93172" tIns="46585" rIns="93172" bIns="4658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6" y="8829968"/>
            <a:ext cx="2982119" cy="464820"/>
          </a:xfrm>
          <a:prstGeom prst="rect">
            <a:avLst/>
          </a:prstGeom>
        </p:spPr>
        <p:txBody>
          <a:bodyPr vert="horz" lIns="93172" tIns="46585" rIns="93172" bIns="46585" rtlCol="0" anchor="b"/>
          <a:lstStyle>
            <a:lvl1pPr algn="r">
              <a:defRPr sz="1300"/>
            </a:lvl1pPr>
          </a:lstStyle>
          <a:p>
            <a:fld id="{30E02E6D-B157-4C10-918A-C605841D56C4}" type="slidenum">
              <a:rPr lang="en-US" smtClean="0"/>
              <a:pPr/>
              <a:t>‹#›</a:t>
            </a:fld>
            <a:endParaRPr lang="en-US" dirty="0"/>
          </a:p>
        </p:txBody>
      </p:sp>
    </p:spTree>
    <p:extLst>
      <p:ext uri="{BB962C8B-B14F-4D97-AF65-F5344CB8AC3E}">
        <p14:creationId xmlns:p14="http://schemas.microsoft.com/office/powerpoint/2010/main" val="3378468452"/>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4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4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4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0A5FA-CA54-4E04-AE9C-F717FF641E4C}" type="slidenum">
              <a:rPr lang="en-US"/>
              <a:pPr/>
              <a:t>1</a:t>
            </a:fld>
            <a:endParaRPr lang="en-US" dirty="0"/>
          </a:p>
        </p:txBody>
      </p:sp>
      <p:sp>
        <p:nvSpPr>
          <p:cNvPr id="19458" name="Rectangle 2"/>
          <p:cNvSpPr>
            <a:spLocks noGrp="1" noRot="1" noChangeAspect="1" noChangeArrowheads="1" noTextEdit="1"/>
          </p:cNvSpPr>
          <p:nvPr>
            <p:ph type="sldImg"/>
          </p:nvPr>
        </p:nvSpPr>
        <p:spPr>
          <a:xfrm>
            <a:off x="1117600" y="696913"/>
            <a:ext cx="4648200" cy="3486150"/>
          </a:xfrm>
          <a:ln/>
        </p:spPr>
      </p:sp>
      <p:sp>
        <p:nvSpPr>
          <p:cNvPr id="19459" name="Rectangle 3"/>
          <p:cNvSpPr>
            <a:spLocks noGrp="1" noChangeArrowheads="1"/>
          </p:cNvSpPr>
          <p:nvPr>
            <p:ph type="body" idx="1"/>
          </p:nvPr>
        </p:nvSpPr>
        <p:spPr/>
        <p:txBody>
          <a:bodyPr/>
          <a:lstStyle/>
          <a:p>
            <a:r>
              <a:rPr lang="en-US" sz="1600" dirty="0" smtClean="0"/>
              <a:t>Welcome everyone and thank you for joining us for today’s presentation on school</a:t>
            </a:r>
            <a:r>
              <a:rPr lang="en-US" sz="1600" baseline="0" dirty="0" smtClean="0"/>
              <a:t> nutrition standards.  </a:t>
            </a:r>
          </a:p>
          <a:p>
            <a:endParaRPr lang="en-US" sz="1600" baseline="0" dirty="0" smtClean="0"/>
          </a:p>
          <a:p>
            <a:r>
              <a:rPr lang="en-US" sz="1600" baseline="0" dirty="0" smtClean="0"/>
              <a:t>We will discuss the USDA </a:t>
            </a:r>
            <a:r>
              <a:rPr lang="en-US" sz="1600" dirty="0" smtClean="0"/>
              <a:t>rules establishing nutrition standards for school snacks as a part of the policy improvements enacted in the Healthy, Hunger-Free Kids Act of 2010. Together, these improvements are designed to promote a healthy school environment.  </a:t>
            </a:r>
          </a:p>
          <a:p>
            <a:endParaRPr lang="en-US" sz="1600" dirty="0" smtClean="0"/>
          </a:p>
          <a:p>
            <a:r>
              <a:rPr lang="en-US" sz="1600" dirty="0" smtClean="0"/>
              <a:t>Collectively these policies, and others, will help combat child hunger and obesity and improve the health and nutrition of the nation’s children.</a:t>
            </a:r>
          </a:p>
          <a:p>
            <a:endParaRPr lang="en-US" sz="1600" dirty="0" smtClean="0"/>
          </a:p>
          <a:p>
            <a:r>
              <a:rPr lang="en-US" sz="1600" dirty="0" smtClean="0"/>
              <a:t>Can</a:t>
            </a:r>
            <a:r>
              <a:rPr lang="en-US" sz="1600" baseline="0" dirty="0" smtClean="0"/>
              <a:t> anyone tell me the idea around Smart Snack?  </a:t>
            </a:r>
            <a:endParaRPr lang="en-US" sz="1600" dirty="0" smtClean="0"/>
          </a:p>
          <a:p>
            <a:endParaRPr lang="en-US" sz="1600" dirty="0" smtClean="0"/>
          </a:p>
        </p:txBody>
      </p:sp>
    </p:spTree>
    <p:extLst>
      <p:ext uri="{BB962C8B-B14F-4D97-AF65-F5344CB8AC3E}">
        <p14:creationId xmlns:p14="http://schemas.microsoft.com/office/powerpoint/2010/main" val="3054019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Some</a:t>
            </a:r>
            <a:r>
              <a:rPr lang="en-US" altLang="en-US" baseline="0" dirty="0" smtClean="0"/>
              <a:t> additional flavored and/or carbonated beverages will be allowed at high school (they must meet certain calorie and serving size limits).  </a:t>
            </a:r>
          </a:p>
          <a:p>
            <a:pPr eaLnBrk="1" hangingPunct="1"/>
            <a:endParaRPr lang="en-US" altLang="en-US" baseline="0" dirty="0" smtClean="0"/>
          </a:p>
          <a:p>
            <a:pPr eaLnBrk="1" hangingPunct="1"/>
            <a:r>
              <a:rPr lang="en-US" altLang="en-US" baseline="0" dirty="0" smtClean="0"/>
              <a:t>Diet beverages will be limited to 20 oz. or less.  Low calorie beverages will be limited to 12 oz. or less.  </a:t>
            </a:r>
          </a:p>
          <a:p>
            <a:pPr eaLnBrk="1" hangingPunct="1"/>
            <a:endParaRPr lang="en-US" altLang="en-US" baseline="0"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B4868CB1-1747-4A48-A295-205EFC752A3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976132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aseline="0" dirty="0" smtClean="0">
                <a:latin typeface="Arial" panose="020B0604020202020204" pitchFamily="34" charset="0"/>
                <a:ea typeface="ＭＳ Ｐゴシック" pitchFamily="34" charset="-128"/>
                <a:cs typeface="Arial" panose="020B0604020202020204" pitchFamily="34" charset="0"/>
              </a:rPr>
              <a:t>Foods and beverages sold as fundraisers during the school day are also subject to the Smart Snacks nutrition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aseline="0" dirty="0" smtClean="0">
                <a:latin typeface="Arial" panose="020B0604020202020204" pitchFamily="34" charset="0"/>
                <a:ea typeface="ＭＳ Ｐゴシック" pitchFamily="34" charset="-128"/>
                <a:cs typeface="Arial" panose="020B0604020202020204" pitchFamily="34" charset="0"/>
              </a:rPr>
              <a:t>States agencies were allowed the opportunity to set a number of fund raising exemptions for food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or beverage fundraisers that did not have to meet the standards.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Our office has not set exemptions as of yet, however there is a </a:t>
            </a:r>
            <a:r>
              <a:rPr lang="en-US" sz="1200" b="0" i="0" u="none" strike="noStrike" kern="1200" baseline="0" dirty="0" err="1" smtClean="0">
                <a:solidFill>
                  <a:schemeClr val="tx1"/>
                </a:solidFill>
                <a:latin typeface="Arial" panose="020B0604020202020204" pitchFamily="34" charset="0"/>
                <a:ea typeface="+mn-ea"/>
                <a:cs typeface="Arial" panose="020B0604020202020204" pitchFamily="34" charset="0"/>
              </a:rPr>
              <a:t>Hb</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163 that is looking at allowing some possible exemptions.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Just a Note that 60% of other states across the nation have are not allowing any exemptions.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There are no limits on foods and beverages sold as fundraisers that meet the standards. There are also no limits on non-food fundraising.  </a:t>
            </a:r>
          </a:p>
          <a:p>
            <a:pPr lvl="0"/>
            <a:endParaRPr lang="en-US" sz="1100" kern="1200" dirty="0" smtClean="0">
              <a:solidFill>
                <a:schemeClr val="tx1"/>
              </a:solidFill>
              <a:effectLst/>
              <a:latin typeface="+mn-lt"/>
              <a:ea typeface="+mn-ea"/>
              <a:cs typeface="+mn-cs"/>
            </a:endParaRPr>
          </a:p>
          <a:p>
            <a:pPr lvl="0"/>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93EDCA-1BE1-4446-A6C1-E6EB24A5906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240319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normAutofit/>
          </a:bodyPr>
          <a:lstStyle/>
          <a:p>
            <a:pPr defTabSz="881380">
              <a:defRPr/>
            </a:pPr>
            <a:r>
              <a:rPr lang="en-US" dirty="0" smtClean="0"/>
              <a:t>We recognize that school-sanctioned fundraisers are a method of financing many important activities for students. </a:t>
            </a:r>
          </a:p>
          <a:p>
            <a:pPr defTabSz="881380">
              <a:defRPr/>
            </a:pPr>
            <a:endParaRPr lang="en-US" dirty="0" smtClean="0"/>
          </a:p>
          <a:p>
            <a:pPr defTabSz="881380">
              <a:defRPr/>
            </a:pPr>
            <a:r>
              <a:rPr lang="en-US" dirty="0" smtClean="0"/>
              <a:t>The sale of food items that meet the nutrition requirements, as well as the sale of non-food items, at fundraisers would not be limited in any way under the interim final rule. </a:t>
            </a:r>
          </a:p>
          <a:p>
            <a:pPr defTabSz="881380">
              <a:defRPr/>
            </a:pPr>
            <a:endParaRPr lang="en-US" dirty="0" smtClean="0"/>
          </a:p>
          <a:p>
            <a:pPr defTabSz="881380">
              <a:defRPr/>
            </a:pPr>
            <a:r>
              <a:rPr lang="en-US" dirty="0" smtClean="0"/>
              <a:t>In addition, the nutrition standards would not apply during non-school hours, weekends and off-campus fundraising events, such as concessions during sporting events and school plays. </a:t>
            </a:r>
          </a:p>
          <a:p>
            <a:pPr defTabSz="881380">
              <a:defRPr/>
            </a:pPr>
            <a:endParaRPr lang="en-US" dirty="0" smtClean="0"/>
          </a:p>
          <a:p>
            <a:pPr defTabSz="881380">
              <a:defRPr/>
            </a:pPr>
            <a:r>
              <a:rPr lang="en-US" dirty="0" smtClean="0"/>
              <a:t>It is also important to note that these standards do not apply</a:t>
            </a:r>
            <a:r>
              <a:rPr lang="en-US" baseline="0" dirty="0" smtClean="0"/>
              <a:t> to </a:t>
            </a:r>
            <a:r>
              <a:rPr lang="en-US" dirty="0" smtClean="0"/>
              <a:t>treats for birthdays or foods brought by the student</a:t>
            </a:r>
            <a:r>
              <a:rPr lang="en-US" baseline="0" dirty="0" smtClean="0"/>
              <a:t> from home for their own consumption, though many local school wellness policies currently address these food items.</a:t>
            </a: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12</a:t>
            </a:fld>
            <a:endParaRPr lang="en-US" dirty="0"/>
          </a:p>
        </p:txBody>
      </p:sp>
    </p:spTree>
    <p:extLst>
      <p:ext uri="{BB962C8B-B14F-4D97-AF65-F5344CB8AC3E}">
        <p14:creationId xmlns:p14="http://schemas.microsoft.com/office/powerpoint/2010/main" val="1808292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13</a:t>
            </a:fld>
            <a:endParaRPr lang="en-US" dirty="0"/>
          </a:p>
        </p:txBody>
      </p:sp>
    </p:spTree>
    <p:extLst>
      <p:ext uri="{BB962C8B-B14F-4D97-AF65-F5344CB8AC3E}">
        <p14:creationId xmlns:p14="http://schemas.microsoft.com/office/powerpoint/2010/main" val="275416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normAutofit/>
          </a:bodyPr>
          <a:lstStyle/>
          <a:p>
            <a:pPr lvl="0"/>
            <a:r>
              <a:rPr lang="en-US" dirty="0" smtClean="0"/>
              <a:t>Since a significant portion of calories are consumed by children at school, improving the nutritional profile of all foods sold in school beyond Federally-reimbursable meals is critical to improve the diets and overall health of American children, and to</a:t>
            </a:r>
            <a:r>
              <a:rPr lang="en-US" baseline="0" dirty="0" smtClean="0"/>
              <a:t> </a:t>
            </a:r>
            <a:r>
              <a:rPr lang="en-US" dirty="0" smtClean="0"/>
              <a:t>ensure that children from all income levels adopt the kind of healthful eating habits and lifestyles that will enable them to live healthier, more productive lives.  </a:t>
            </a:r>
          </a:p>
          <a:p>
            <a:endParaRPr lang="en-US" dirty="0" smtClean="0"/>
          </a:p>
          <a:p>
            <a:r>
              <a:rPr lang="en-US" baseline="0" dirty="0" smtClean="0"/>
              <a:t>The principal is that giving school children healthy food options, from both school meals and competitive foods, will help them make healthier choices during the day and can reduce their risk for obesity. </a:t>
            </a:r>
          </a:p>
          <a:p>
            <a:endParaRPr lang="en-US" baseline="0" dirty="0" smtClean="0"/>
          </a:p>
          <a:p>
            <a:r>
              <a:rPr lang="en-US" baseline="0" dirty="0" smtClean="0"/>
              <a:t>What we’ve seen since the implementation of school meal nutrition standards that school nutrition has been in direct competition with school stores and other venues on campus who have not had to make changes; the Smart Snack rules will help ensure that all food sold at school will improve the overall school nutrition environment.  </a:t>
            </a:r>
          </a:p>
          <a:p>
            <a:endParaRPr lang="en-US" baseline="0"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2</a:t>
            </a:fld>
            <a:endParaRPr lang="en-US" dirty="0"/>
          </a:p>
        </p:txBody>
      </p:sp>
    </p:spTree>
    <p:extLst>
      <p:ext uri="{BB962C8B-B14F-4D97-AF65-F5344CB8AC3E}">
        <p14:creationId xmlns:p14="http://schemas.microsoft.com/office/powerpoint/2010/main" val="2478779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solidFill>
                  <a:srgbClr val="000000"/>
                </a:solidFill>
                <a:latin typeface="Calibri"/>
                <a:sym typeface="Calibri"/>
              </a:rPr>
              <a:t>Smart Snacks in School nutrition standards:</a:t>
            </a:r>
          </a:p>
          <a:p>
            <a:pPr marL="171450" indent="-171450">
              <a:buFont typeface="Arial" panose="020B0604020202020204" pitchFamily="34" charset="0"/>
              <a:buChar char="•"/>
            </a:pPr>
            <a:r>
              <a:rPr lang="en-US" i="0" baseline="0" dirty="0" smtClean="0">
                <a:solidFill>
                  <a:srgbClr val="000000"/>
                </a:solidFill>
                <a:latin typeface="Calibri"/>
                <a:sym typeface="Calibri"/>
              </a:rPr>
              <a:t>Will cover all foods and beverages SOLD to students outside of the breakfast and lunch programs.</a:t>
            </a:r>
          </a:p>
          <a:p>
            <a:pPr marL="171450" indent="-171450">
              <a:buFont typeface="Arial" panose="020B0604020202020204" pitchFamily="34" charset="0"/>
              <a:buChar char="•"/>
            </a:pPr>
            <a:r>
              <a:rPr lang="en-US" i="0" baseline="0" dirty="0" smtClean="0">
                <a:solidFill>
                  <a:srgbClr val="000000"/>
                </a:solidFill>
                <a:latin typeface="Calibri"/>
                <a:sym typeface="Calibri"/>
              </a:rPr>
              <a:t>Covers the entire school day, which is defined as midnight before to 30 minutes after the end of the school day.</a:t>
            </a:r>
          </a:p>
          <a:p>
            <a:pPr marL="171450" indent="-171450">
              <a:buFont typeface="Arial" panose="020B0604020202020204" pitchFamily="34" charset="0"/>
              <a:buChar char="•"/>
            </a:pPr>
            <a:r>
              <a:rPr lang="en-US" i="0" baseline="0" dirty="0" smtClean="0">
                <a:solidFill>
                  <a:srgbClr val="000000"/>
                </a:solidFill>
                <a:latin typeface="Calibri"/>
                <a:sym typeface="Calibri"/>
              </a:rPr>
              <a:t>Covers the entire school campus.</a:t>
            </a:r>
          </a:p>
          <a:p>
            <a:pPr marL="171450" indent="-171450">
              <a:buFont typeface="Arial" panose="020B0604020202020204" pitchFamily="34" charset="0"/>
              <a:buChar char="•"/>
            </a:pPr>
            <a:r>
              <a:rPr lang="en-US" i="0" baseline="0" dirty="0" smtClean="0">
                <a:solidFill>
                  <a:srgbClr val="000000"/>
                </a:solidFill>
                <a:latin typeface="Calibri"/>
                <a:sym typeface="Calibri"/>
              </a:rPr>
              <a:t>Does not cover foods served, such as celebrations.</a:t>
            </a:r>
          </a:p>
          <a:p>
            <a:pPr marL="171450" indent="-171450">
              <a:buFont typeface="Arial" panose="020B0604020202020204" pitchFamily="34" charset="0"/>
              <a:buChar char="•"/>
            </a:pPr>
            <a:r>
              <a:rPr lang="en-US" i="0" baseline="0" dirty="0" smtClean="0">
                <a:solidFill>
                  <a:srgbClr val="000000"/>
                </a:solidFill>
                <a:latin typeface="Calibri"/>
                <a:sym typeface="Calibri"/>
              </a:rPr>
              <a:t>Does not cover evening, weekend or community events.</a:t>
            </a:r>
          </a:p>
        </p:txBody>
      </p:sp>
      <p:sp>
        <p:nvSpPr>
          <p:cNvPr id="4" name="Slide Number Placeholder 3"/>
          <p:cNvSpPr>
            <a:spLocks noGrp="1"/>
          </p:cNvSpPr>
          <p:nvPr>
            <p:ph type="sldNum" sz="quarter" idx="10"/>
          </p:nvPr>
        </p:nvSpPr>
        <p:spPr/>
        <p:txBody>
          <a:bodyPr/>
          <a:lstStyle/>
          <a:p>
            <a:fld id="{DF93EDCA-1BE1-4446-A6C1-E6EB24A5906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70893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charset="0"/>
                <a:ea typeface="ＭＳ Ｐゴシック" pitchFamily="34" charset="-128"/>
              </a:rPr>
              <a:t>The foods</a:t>
            </a:r>
            <a:r>
              <a:rPr lang="en-US" altLang="en-US" baseline="0" dirty="0" smtClean="0">
                <a:latin typeface="Arial" charset="0"/>
                <a:ea typeface="ＭＳ Ｐゴシック" pitchFamily="34" charset="-128"/>
              </a:rPr>
              <a:t> and beverages in vending machines, school stores, snack carts and sold a la carte all must comply with the new nutrition standards.  </a:t>
            </a:r>
          </a:p>
          <a:p>
            <a:endParaRPr lang="en-US" altLang="en-US" dirty="0" smtClean="0">
              <a:latin typeface="Arial" charset="0"/>
              <a:ea typeface="ＭＳ Ｐゴシック"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charset="0"/>
                <a:ea typeface="ＭＳ Ｐゴシック" pitchFamily="34" charset="-128"/>
              </a:rPr>
              <a:t>Before exploring</a:t>
            </a:r>
            <a:r>
              <a:rPr lang="en-US" altLang="en-US" baseline="0" dirty="0" smtClean="0">
                <a:latin typeface="Arial" charset="0"/>
                <a:ea typeface="ＭＳ Ｐゴシック" pitchFamily="34" charset="-128"/>
              </a:rPr>
              <a:t> the standards, please note: </a:t>
            </a:r>
            <a:r>
              <a:rPr lang="en-US" i="0" baseline="0" dirty="0" smtClean="0"/>
              <a:t>Smart Snacks nutrition standards are a </a:t>
            </a:r>
            <a:r>
              <a:rPr lang="en-US" b="1" i="0" baseline="0" dirty="0" smtClean="0"/>
              <a:t>MINIMUM</a:t>
            </a:r>
            <a:r>
              <a:rPr lang="en-US" i="0" baseline="0" dirty="0" smtClean="0"/>
              <a:t> set of standards. Your district standards may be more strict in some areas, those would take precedence.  An example would be in the Local Wellness Policy.   Smart Snacks is just a minimum of what must be met. </a:t>
            </a:r>
          </a:p>
          <a:p>
            <a:endParaRPr lang="en-US" altLang="en-US" dirty="0" smtClean="0">
              <a:latin typeface="Arial" charset="0"/>
              <a:ea typeface="ＭＳ Ｐゴシック" pitchFamily="34" charset="-128"/>
            </a:endParaRPr>
          </a:p>
        </p:txBody>
      </p:sp>
      <p:sp>
        <p:nvSpPr>
          <p:cNvPr id="4" name="Slide Number Placeholder 3"/>
          <p:cNvSpPr>
            <a:spLocks noGrp="1"/>
          </p:cNvSpPr>
          <p:nvPr>
            <p:ph type="sldNum" sz="quarter" idx="10"/>
          </p:nvPr>
        </p:nvSpPr>
        <p:spPr/>
        <p:txBody>
          <a:bodyPr/>
          <a:lstStyle/>
          <a:p>
            <a:fld id="{B4868CB1-1747-4A48-A295-205EFC752A3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681470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normAutofit/>
          </a:bodyPr>
          <a:lstStyle/>
          <a:p>
            <a:pPr defTabSz="881380">
              <a:defRPr/>
            </a:pPr>
            <a:r>
              <a:rPr lang="en-US" u="sng" dirty="0" smtClean="0"/>
              <a:t>Competitive food</a:t>
            </a:r>
            <a:r>
              <a:rPr lang="en-US" dirty="0" smtClean="0"/>
              <a:t> is defined as all food and beverages sold to students in</a:t>
            </a:r>
            <a:r>
              <a:rPr lang="en-US" baseline="0" dirty="0" smtClean="0"/>
              <a:t> competition to the USDA reimbursable meal  </a:t>
            </a:r>
          </a:p>
          <a:p>
            <a:pPr defTabSz="881380">
              <a:defRPr/>
            </a:pPr>
            <a:endParaRPr lang="en-US" baseline="0" dirty="0" smtClean="0"/>
          </a:p>
          <a:p>
            <a:pPr defTabSz="881380">
              <a:defRPr/>
            </a:pPr>
            <a:r>
              <a:rPr lang="en-US" baseline="0" dirty="0" smtClean="0"/>
              <a:t>On the </a:t>
            </a:r>
            <a:endParaRPr lang="en-US" dirty="0" smtClean="0"/>
          </a:p>
          <a:p>
            <a:pPr defTabSz="881380">
              <a:defRPr/>
            </a:pPr>
            <a:endParaRPr lang="en-US" u="sng" dirty="0" smtClean="0"/>
          </a:p>
          <a:p>
            <a:pPr defTabSz="881380">
              <a:defRPr/>
            </a:pPr>
            <a:r>
              <a:rPr lang="en-US" u="sng" dirty="0" smtClean="0"/>
              <a:t>School campus</a:t>
            </a:r>
            <a:r>
              <a:rPr lang="en-US" dirty="0" smtClean="0"/>
              <a:t> (not</a:t>
            </a:r>
            <a:r>
              <a:rPr lang="en-US" baseline="0" dirty="0" smtClean="0"/>
              <a:t> just the lunchroom) </a:t>
            </a:r>
          </a:p>
          <a:p>
            <a:pPr defTabSz="881380">
              <a:defRPr/>
            </a:pPr>
            <a:endParaRPr lang="en-US" baseline="0" dirty="0" smtClean="0"/>
          </a:p>
          <a:p>
            <a:pPr defTabSz="881380">
              <a:defRPr/>
            </a:pPr>
            <a:r>
              <a:rPr lang="en-US" dirty="0" smtClean="0"/>
              <a:t>during the </a:t>
            </a:r>
          </a:p>
          <a:p>
            <a:pPr defTabSz="881380">
              <a:defRPr/>
            </a:pPr>
            <a:endParaRPr lang="en-US" u="sng" dirty="0" smtClean="0"/>
          </a:p>
          <a:p>
            <a:pPr defTabSz="881380">
              <a:defRPr/>
            </a:pPr>
            <a:r>
              <a:rPr lang="en-US" u="sng" dirty="0" smtClean="0"/>
              <a:t>School day, </a:t>
            </a:r>
            <a:r>
              <a:rPr lang="en-US" u="sng" baseline="0" dirty="0" smtClean="0"/>
              <a:t> - </a:t>
            </a:r>
            <a:r>
              <a:rPr lang="en-US" u="none" baseline="0" dirty="0" smtClean="0"/>
              <a:t>defined as midnight to 30-minutes after the end of the school day </a:t>
            </a:r>
            <a:r>
              <a:rPr lang="en-US" dirty="0" smtClean="0"/>
              <a:t>other than those meals reimbursable under programs authorized by the National School Lunch Act and the Child Nutrition Act (which would include the lunch and breakfast</a:t>
            </a:r>
            <a:r>
              <a:rPr lang="en-US" baseline="0" dirty="0" smtClean="0"/>
              <a:t> programs).</a:t>
            </a:r>
            <a:endParaRPr lang="en-US" dirty="0" smtClean="0"/>
          </a:p>
        </p:txBody>
      </p:sp>
      <p:sp>
        <p:nvSpPr>
          <p:cNvPr id="4" name="Slide Number Placeholder 3"/>
          <p:cNvSpPr>
            <a:spLocks noGrp="1"/>
          </p:cNvSpPr>
          <p:nvPr>
            <p:ph type="sldNum" sz="quarter" idx="10"/>
          </p:nvPr>
        </p:nvSpPr>
        <p:spPr/>
        <p:txBody>
          <a:bodyPr/>
          <a:lstStyle/>
          <a:p>
            <a:fld id="{30E02E6D-B157-4C10-918A-C605841D56C4}" type="slidenum">
              <a:rPr lang="en-US" smtClean="0"/>
              <a:pPr/>
              <a:t>5</a:t>
            </a:fld>
            <a:endParaRPr lang="en-US" dirty="0"/>
          </a:p>
        </p:txBody>
      </p:sp>
    </p:spTree>
    <p:extLst>
      <p:ext uri="{BB962C8B-B14F-4D97-AF65-F5344CB8AC3E}">
        <p14:creationId xmlns:p14="http://schemas.microsoft.com/office/powerpoint/2010/main" val="138199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normAutofit/>
          </a:bodyPr>
          <a:lstStyle/>
          <a:p>
            <a:pPr defTabSz="878393">
              <a:defRPr/>
            </a:pPr>
            <a:r>
              <a:rPr lang="en-US" u="none" dirty="0" smtClean="0"/>
              <a:t>These</a:t>
            </a:r>
            <a:r>
              <a:rPr lang="en-US" u="none" baseline="0" dirty="0" smtClean="0"/>
              <a:t> standards apply to all areas of the school campus where competitive foods are sold.  </a:t>
            </a:r>
            <a:r>
              <a:rPr lang="en-US" u="sng" dirty="0" smtClean="0"/>
              <a:t>School campus</a:t>
            </a:r>
            <a:r>
              <a:rPr lang="en-US" dirty="0" smtClean="0"/>
              <a:t> is defined, for the purpose of competitive food standards implementation, as all areas of the property under the jurisdiction of the school that are accessible to students during the school day. </a:t>
            </a:r>
          </a:p>
          <a:p>
            <a:pPr defTabSz="878393">
              <a:defRPr/>
            </a:pPr>
            <a:endParaRPr lang="en-US" dirty="0" smtClean="0"/>
          </a:p>
          <a:p>
            <a:pPr defTabSz="878393">
              <a:defRPr/>
            </a:pPr>
            <a:r>
              <a:rPr lang="en-US" dirty="0" smtClean="0"/>
              <a:t>This would not include areas for the exclusive use of the faculty and staff, such as teacher’s lounges, as those areas are not accessible to students during the school day.</a:t>
            </a:r>
          </a:p>
          <a:p>
            <a:pPr defTabSz="878393">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6</a:t>
            </a:fld>
            <a:endParaRPr lang="en-US" dirty="0"/>
          </a:p>
        </p:txBody>
      </p:sp>
    </p:spTree>
    <p:extLst>
      <p:ext uri="{BB962C8B-B14F-4D97-AF65-F5344CB8AC3E}">
        <p14:creationId xmlns:p14="http://schemas.microsoft.com/office/powerpoint/2010/main" val="2920526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i="0" baseline="0" dirty="0" smtClean="0"/>
              <a:t>Let’s explore the standards for competitive foods.</a:t>
            </a:r>
          </a:p>
          <a:p>
            <a:endParaRPr lang="en-US" i="0" baseline="0" dirty="0" smtClean="0"/>
          </a:p>
          <a:p>
            <a:r>
              <a:rPr lang="en-US" i="0" baseline="0" dirty="0" smtClean="0"/>
              <a:t>In order for a food to qualify at all, it must first meet one of four provisions:</a:t>
            </a:r>
          </a:p>
          <a:p>
            <a:pPr marL="171450" indent="-171450">
              <a:buFont typeface="Arial" panose="020B0604020202020204" pitchFamily="34" charset="0"/>
              <a:buChar char="•"/>
            </a:pPr>
            <a:r>
              <a:rPr lang="en-US" i="0" baseline="0" dirty="0" smtClean="0"/>
              <a:t>It must be a whole grain product (first ingredient is a whole grain or contains 50% or more whole grains by weight).  If the first ingredient is water, the seconds must be a whole grain; OR</a:t>
            </a:r>
          </a:p>
          <a:p>
            <a:pPr marL="171450" indent="-171450">
              <a:buFont typeface="Arial" panose="020B0604020202020204" pitchFamily="34" charset="0"/>
              <a:buChar char="•"/>
            </a:pPr>
            <a:r>
              <a:rPr lang="en-US" i="0" baseline="0" dirty="0" smtClean="0"/>
              <a:t>The </a:t>
            </a:r>
            <a:r>
              <a:rPr lang="en-US" i="0" u="sng" baseline="0" dirty="0" smtClean="0"/>
              <a:t>first ingredient </a:t>
            </a:r>
            <a:r>
              <a:rPr lang="en-US" i="0" baseline="0" dirty="0" smtClean="0"/>
              <a:t>must be a fruit, vegetable, protein or dairy food.  If the first ingredient is water, the second must be a fruit, vegetable, protein or dairy; OR </a:t>
            </a:r>
          </a:p>
          <a:p>
            <a:pPr marL="171450" indent="-171450">
              <a:buFont typeface="Arial" panose="020B0604020202020204" pitchFamily="34" charset="0"/>
              <a:buChar char="•"/>
            </a:pPr>
            <a:r>
              <a:rPr lang="en-US" i="0" baseline="0" dirty="0" smtClean="0"/>
              <a:t>The product is a combination food with at least ¼ c. fruit or vegetable; OR </a:t>
            </a:r>
          </a:p>
          <a:p>
            <a:pPr marL="171450" indent="-171450">
              <a:buFont typeface="Arial" panose="020B0604020202020204" pitchFamily="34" charset="0"/>
              <a:buChar char="•"/>
            </a:pPr>
            <a:r>
              <a:rPr lang="en-US" i="0" baseline="0" dirty="0" smtClean="0"/>
              <a:t>The product must have 10% DV of at least one nutrient of public health concern (fiber, vitamin D, calcium or potassium).  This qualification standard will become obsolete July 1, 2016.  As a result, we encourage schools not to choose products that qualify solely on % DV because they would have to change products again in </a:t>
            </a:r>
            <a:r>
              <a:rPr lang="en-US" i="0" baseline="0" dirty="0" smtClean="0"/>
              <a:t>a year</a:t>
            </a:r>
            <a:r>
              <a:rPr lang="en-US" i="0" baseline="0" dirty="0" smtClean="0"/>
              <a:t>.  </a:t>
            </a:r>
          </a:p>
          <a:p>
            <a:pPr marL="171450" indent="-171450">
              <a:buFont typeface="Arial" panose="020B0604020202020204" pitchFamily="34" charset="0"/>
              <a:buChar char="•"/>
            </a:pPr>
            <a:endParaRPr lang="en-US" i="0" baseline="0" dirty="0" smtClean="0"/>
          </a:p>
          <a:p>
            <a:pPr marL="0" indent="0">
              <a:buFont typeface="Arial" panose="020B0604020202020204" pitchFamily="34" charset="0"/>
              <a:buNone/>
            </a:pPr>
            <a:r>
              <a:rPr lang="en-US" i="0" baseline="0" dirty="0" smtClean="0"/>
              <a:t>IF you have a product that meets at least one of the standards just outlined, then use the nutrition information to determine if it also meets all nutrient standards.  If it also meets all nutrient standards, then your product is a compliant competitive food. remember, the nutrient standards apply to all snack foods, as well as sides and entrees sold a la carte during meal times.  </a:t>
            </a:r>
            <a:r>
              <a:rPr lang="en-US" i="1" baseline="0" dirty="0" smtClean="0">
                <a:solidFill>
                  <a:srgbClr val="1E1E1E"/>
                </a:solidFill>
              </a:rPr>
              <a:t>Visit www.healthiergeneration.org/smartsnacks or the USDA’s Food and Nutrition Services website if you would like the specific standards for each nutrient. </a:t>
            </a:r>
          </a:p>
        </p:txBody>
      </p:sp>
      <p:sp>
        <p:nvSpPr>
          <p:cNvPr id="4" name="Slide Number Placeholder 3"/>
          <p:cNvSpPr>
            <a:spLocks noGrp="1"/>
          </p:cNvSpPr>
          <p:nvPr>
            <p:ph type="sldNum" sz="quarter" idx="10"/>
          </p:nvPr>
        </p:nvSpPr>
        <p:spPr/>
        <p:txBody>
          <a:bodyPr/>
          <a:lstStyle/>
          <a:p>
            <a:fld id="{DF93EDCA-1BE1-4446-A6C1-E6EB24A5906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988134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also</a:t>
            </a:r>
            <a:r>
              <a:rPr lang="en-US" baseline="0" dirty="0" smtClean="0"/>
              <a:t> a</a:t>
            </a:r>
            <a:r>
              <a:rPr lang="en-US" dirty="0" smtClean="0"/>
              <a:t> Smart Snack Calculator</a:t>
            </a:r>
            <a:r>
              <a:rPr lang="en-US" baseline="0" dirty="0" smtClean="0"/>
              <a:t> that should be used to enter in any of the snacks being sold in schools during the school day to make sure they are meeting the nutrition standards.</a:t>
            </a:r>
            <a:endParaRPr lang="en-US" dirty="0"/>
          </a:p>
        </p:txBody>
      </p:sp>
      <p:sp>
        <p:nvSpPr>
          <p:cNvPr id="4" name="Slide Number Placeholder 3"/>
          <p:cNvSpPr>
            <a:spLocks noGrp="1"/>
          </p:cNvSpPr>
          <p:nvPr>
            <p:ph type="sldNum" sz="quarter" idx="10"/>
          </p:nvPr>
        </p:nvSpPr>
        <p:spPr/>
        <p:txBody>
          <a:bodyPr/>
          <a:lstStyle/>
          <a:p>
            <a:fld id="{30E02E6D-B157-4C10-918A-C605841D56C4}" type="slidenum">
              <a:rPr lang="en-US" smtClean="0"/>
              <a:pPr/>
              <a:t>8</a:t>
            </a:fld>
            <a:endParaRPr lang="en-US" dirty="0"/>
          </a:p>
        </p:txBody>
      </p:sp>
    </p:spTree>
    <p:extLst>
      <p:ext uri="{BB962C8B-B14F-4D97-AF65-F5344CB8AC3E}">
        <p14:creationId xmlns:p14="http://schemas.microsoft.com/office/powerpoint/2010/main" val="365467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Next let’s explore beverages.</a:t>
            </a:r>
          </a:p>
          <a:p>
            <a:pPr eaLnBrk="1" hangingPunct="1"/>
            <a:endParaRPr lang="en-US" altLang="en-US" dirty="0" smtClean="0"/>
          </a:p>
          <a:p>
            <a:pPr eaLnBrk="1" hangingPunct="1"/>
            <a:r>
              <a:rPr lang="en-US" altLang="en-US" dirty="0" smtClean="0"/>
              <a:t>NO caffeinated</a:t>
            </a:r>
            <a:r>
              <a:rPr lang="en-US" altLang="en-US" baseline="0" dirty="0" smtClean="0"/>
              <a:t> beverages</a:t>
            </a:r>
            <a:r>
              <a:rPr lang="en-US" altLang="en-US" dirty="0" smtClean="0"/>
              <a:t> will be allowed at elementary</a:t>
            </a:r>
            <a:r>
              <a:rPr lang="en-US" altLang="en-US" baseline="0" dirty="0" smtClean="0"/>
              <a:t> and middle school</a:t>
            </a:r>
            <a:r>
              <a:rPr lang="en-US" altLang="en-US" dirty="0" smtClean="0"/>
              <a:t>.  Only plain</a:t>
            </a:r>
            <a:r>
              <a:rPr lang="en-US" altLang="en-US" baseline="0" dirty="0" smtClean="0"/>
              <a:t> water, non-fat and low fat milk and 100% fruit or vegetable juice will be allowed at elementary and middle school.  </a:t>
            </a:r>
          </a:p>
          <a:p>
            <a:pPr eaLnBrk="1" hangingPunct="1"/>
            <a:endParaRPr lang="en-US" altLang="en-US" baseline="0" dirty="0" smtClean="0"/>
          </a:p>
          <a:p>
            <a:pPr eaLnBrk="1" hangingPunct="1"/>
            <a:r>
              <a:rPr lang="en-US" altLang="en-US" baseline="0" dirty="0" smtClean="0"/>
              <a:t>In addition, there will be serving size limits for milk and juice.  At elementary school, milk and juice is limited to 8 oz. or less.  At middle and high school, milk and juice is limited to 12 oz. or less. </a:t>
            </a:r>
            <a:endParaRPr lang="en-US" altLang="en-US" dirty="0" smtClean="0"/>
          </a:p>
        </p:txBody>
      </p:sp>
      <p:sp>
        <p:nvSpPr>
          <p:cNvPr id="4" name="Slide Number Placeholder 3"/>
          <p:cNvSpPr>
            <a:spLocks noGrp="1"/>
          </p:cNvSpPr>
          <p:nvPr>
            <p:ph type="sldNum" sz="quarter" idx="10"/>
          </p:nvPr>
        </p:nvSpPr>
        <p:spPr/>
        <p:txBody>
          <a:bodyPr/>
          <a:lstStyle/>
          <a:p>
            <a:fld id="{B4868CB1-1747-4A48-A295-205EFC752A3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66596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B6B8C7-0822-429B-B1B2-2D1612127441}"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68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9E54D-3597-4042-8E59-B9CFD223EEBA}"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373353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35F891-AC5C-4699-ACDD-153A2BA48B9E}"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142253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4EF942-B9D5-416A-8545-7361CB66B695}"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422968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A246E-3C92-4BA8-A01B-F66C7421AC47}"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BB548E-D236-48B0-B771-751CF2B41A16}"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22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612BBD-73EB-4106-B780-A3D666E52756}" type="datetime1">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426338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EED9A-EACA-4DAC-ABB7-5A4DFD50F1CF}" type="datetime1">
              <a:rPr lang="en-US" smtClean="0"/>
              <a:pPr/>
              <a:t>5/28/2015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316885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9D05BC-F48A-4EBD-B57F-35D615D02792}" type="datetime1">
              <a:rPr lang="en-US" smtClean="0"/>
              <a:pPr/>
              <a:t>5/28/2015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366699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86605D-DC73-405A-B2B6-7F16AF7D2209}" type="datetime1">
              <a:rPr lang="en-US" smtClean="0"/>
              <a:pPr/>
              <a:t>5/28/2015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74759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486A888-5CB8-44B9-BD71-F828EB7AA2C2}" type="datetime1">
              <a:rPr lang="en-US" smtClean="0"/>
              <a:pPr/>
              <a:t>5/28/2015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CBB548E-D236-48B0-B771-751CF2B41A16}" type="slidenum">
              <a:rPr lang="en-US" smtClean="0"/>
              <a:pPr/>
              <a:t>‹#›</a:t>
            </a:fld>
            <a:endParaRPr lang="en-US" dirty="0"/>
          </a:p>
        </p:txBody>
      </p:sp>
    </p:spTree>
    <p:extLst>
      <p:ext uri="{BB962C8B-B14F-4D97-AF65-F5344CB8AC3E}">
        <p14:creationId xmlns:p14="http://schemas.microsoft.com/office/powerpoint/2010/main" val="158555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CAC10-A44B-4015-B1F0-B65B95315088}" type="datetime1">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BB548E-D236-48B0-B771-751CF2B41A16}" type="slidenum">
              <a:rPr lang="en-US" smtClean="0"/>
              <a:pPr/>
              <a:t>‹#›</a:t>
            </a:fld>
            <a:endParaRPr lang="en-US" dirty="0"/>
          </a:p>
        </p:txBody>
      </p:sp>
      <p:sp>
        <p:nvSpPr>
          <p:cNvPr id="10" name="Rectangle 9"/>
          <p:cNvSpPr/>
          <p:nvPr userDrawn="1"/>
        </p:nvSpPr>
        <p:spPr>
          <a:xfrm rot="19433424">
            <a:off x="1186315" y="2323400"/>
            <a:ext cx="5988884" cy="1323439"/>
          </a:xfrm>
          <a:prstGeom prst="rect">
            <a:avLst/>
          </a:prstGeom>
        </p:spPr>
        <p:txBody>
          <a:bodyPr wrap="none">
            <a:spAutoFit/>
          </a:bodyPr>
          <a:lstStyle/>
          <a:p>
            <a:r>
              <a:rPr kumimoji="0" lang="en-US" sz="8000" b="0" i="0" u="none" strike="noStrike" kern="1200" cap="none" spc="0" normalizeH="0" baseline="0" noProof="0" dirty="0" smtClean="0">
                <a:ln w="18415" cmpd="sng">
                  <a:solidFill>
                    <a:prstClr val="white"/>
                  </a:solidFill>
                  <a:prstDash val="solid"/>
                </a:ln>
                <a:noFill/>
                <a:effectLst>
                  <a:outerShdw blurRad="63500" dir="3600000" algn="tl" rotWithShape="0">
                    <a:srgbClr val="000000">
                      <a:alpha val="70000"/>
                    </a:srgbClr>
                  </a:outerShdw>
                </a:effectLst>
                <a:uLnTx/>
                <a:uFillTx/>
                <a:latin typeface="+mn-lt"/>
                <a:ea typeface="+mn-ea"/>
                <a:cs typeface="+mn-cs"/>
              </a:rPr>
              <a:t>Confidential</a:t>
            </a:r>
            <a:r>
              <a:rPr kumimoji="0" lang="en-US" sz="8000" b="0" i="0" u="none" strike="noStrike" kern="1200" cap="none" spc="0" normalizeH="0" baseline="0" noProof="0" dirty="0" smtClean="0">
                <a:ln>
                  <a:solidFill>
                    <a:prstClr val="white"/>
                  </a:solidFill>
                </a:ln>
                <a:noFill/>
                <a:effectLst/>
                <a:uLnTx/>
                <a:uFillTx/>
                <a:latin typeface="+mn-lt"/>
                <a:ea typeface="+mn-ea"/>
                <a:cs typeface="+mn-cs"/>
              </a:rPr>
              <a:t> </a:t>
            </a:r>
            <a:endParaRPr lang="en-US" dirty="0"/>
          </a:p>
        </p:txBody>
      </p:sp>
    </p:spTree>
    <p:extLst>
      <p:ext uri="{BB962C8B-B14F-4D97-AF65-F5344CB8AC3E}">
        <p14:creationId xmlns:p14="http://schemas.microsoft.com/office/powerpoint/2010/main" val="135440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A212F82-F733-46BF-9D11-821B00377A03}" type="datetime1">
              <a:rPr lang="en-US" smtClean="0">
                <a:solidFill>
                  <a:srgbClr val="04617B">
                    <a:shade val="90000"/>
                  </a:srgbClr>
                </a:solidFill>
              </a:rPr>
              <a:pPr/>
              <a:t>5/28/2015</a:t>
            </a:fld>
            <a:endParaRPr lang="en-US" dirty="0">
              <a:solidFill>
                <a:srgbClr val="04617B">
                  <a:shade val="90000"/>
                </a:srgb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solidFill>
                <a:srgbClr val="04617B">
                  <a:shade val="90000"/>
                </a:srgb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CBB548E-D236-48B0-B771-751CF2B41A16}" type="slidenum">
              <a:rPr lang="en-US" smtClean="0">
                <a:solidFill>
                  <a:srgbClr val="04617B">
                    <a:shade val="90000"/>
                  </a:srgbClr>
                </a:solidFill>
              </a:rPr>
              <a:pPr/>
              <a:t>‹#›</a:t>
            </a:fld>
            <a:endParaRPr lang="en-US" dirty="0">
              <a:solidFill>
                <a:srgbClr val="04617B">
                  <a:shade val="90000"/>
                </a:srgb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rot="20579530">
            <a:off x="1796666" y="3367737"/>
            <a:ext cx="6012831" cy="1200329"/>
          </a:xfrm>
          <a:prstGeom prst="rect">
            <a:avLst/>
          </a:prstGeom>
          <a:noFill/>
        </p:spPr>
        <p:txBody>
          <a:bodyPr wrap="square" rtlCol="0">
            <a:spAutoFit/>
          </a:bodyPr>
          <a:lstStyle/>
          <a:p>
            <a:r>
              <a:rPr lang="en-US" sz="7200" dirty="0" smtClean="0">
                <a:ln>
                  <a:solidFill>
                    <a:schemeClr val="bg2">
                      <a:lumMod val="40000"/>
                      <a:lumOff val="60000"/>
                    </a:schemeClr>
                  </a:solidFill>
                </a:ln>
                <a:noFill/>
              </a:rPr>
              <a:t> </a:t>
            </a:r>
            <a:endParaRPr lang="en-US" sz="7200" dirty="0">
              <a:ln>
                <a:solidFill>
                  <a:schemeClr val="bg2">
                    <a:lumMod val="40000"/>
                    <a:lumOff val="60000"/>
                  </a:schemeClr>
                </a:solidFill>
              </a:ln>
              <a:noFill/>
            </a:endParaRPr>
          </a:p>
        </p:txBody>
      </p:sp>
    </p:spTree>
    <p:extLst>
      <p:ext uri="{BB962C8B-B14F-4D97-AF65-F5344CB8AC3E}">
        <p14:creationId xmlns:p14="http://schemas.microsoft.com/office/powerpoint/2010/main" val="3516311286"/>
      </p:ext>
    </p:extLst>
  </p:cSld>
  <p:clrMap bg1="lt1" tx1="dk1" bg2="lt2" tx2="dk2" accent1="accent1" accent2="accent2" accent3="accent3" accent4="accent4" accent5="accent5" accent6="accent6" hlink="hlink" folHlink="folHlink"/>
  <p:sldLayoutIdLst>
    <p:sldLayoutId id="2147484547"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jpeg"/><Relationship Id="rId4" Type="http://schemas.openxmlformats.org/officeDocument/2006/relationships/hyperlink" Target="http://fncs/fns/snp/cnd/CND%20Photos/1700_0491.jpg"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AkvcvUSyDT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hyperlink" Target="http://rdp.healthiergeneration.org/calc/calculato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09600"/>
            <a:ext cx="8763000" cy="3429000"/>
          </a:xfrm>
        </p:spPr>
        <p:txBody>
          <a:bodyPr>
            <a:normAutofit/>
          </a:bodyPr>
          <a:lstStyle/>
          <a:p>
            <a:pPr algn="ctr"/>
            <a:r>
              <a:rPr lang="en-US" sz="6000" dirty="0" smtClean="0">
                <a:solidFill>
                  <a:schemeClr val="accent2">
                    <a:lumMod val="75000"/>
                  </a:schemeClr>
                </a:solidFill>
                <a:latin typeface="Arial Black" panose="020B0A04020102020204" pitchFamily="34" charset="0"/>
              </a:rPr>
              <a:t>The Changing Scene of School Nutrition</a:t>
            </a:r>
            <a:r>
              <a:rPr lang="en-US" sz="3200" dirty="0" smtClean="0"/>
              <a:t/>
            </a:r>
            <a:br>
              <a:rPr lang="en-US" sz="3200" dirty="0" smtClean="0"/>
            </a:br>
            <a:r>
              <a:rPr lang="en-US" sz="3200" dirty="0" smtClean="0"/>
              <a:t/>
            </a:r>
            <a:br>
              <a:rPr lang="en-US" sz="3200" dirty="0" smtClean="0"/>
            </a:br>
            <a:r>
              <a:rPr lang="en-US" sz="4400" dirty="0" smtClean="0">
                <a:solidFill>
                  <a:schemeClr val="accent6">
                    <a:lumMod val="75000"/>
                  </a:schemeClr>
                </a:solidFill>
              </a:rPr>
              <a:t>from school snacks to fundraising</a:t>
            </a:r>
            <a:endParaRPr lang="en-US" sz="4400" dirty="0">
              <a:solidFill>
                <a:schemeClr val="accent6">
                  <a:lumMod val="75000"/>
                </a:schemeClr>
              </a:solidFill>
            </a:endParaRPr>
          </a:p>
        </p:txBody>
      </p:sp>
      <p:sp>
        <p:nvSpPr>
          <p:cNvPr id="3" name="Subtitle 2"/>
          <p:cNvSpPr>
            <a:spLocks noGrp="1"/>
          </p:cNvSpPr>
          <p:nvPr>
            <p:ph type="subTitle" idx="1"/>
          </p:nvPr>
        </p:nvSpPr>
        <p:spPr>
          <a:xfrm>
            <a:off x="533400" y="4343400"/>
            <a:ext cx="7854696" cy="2057400"/>
          </a:xfrm>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a:t>
            </a:fld>
            <a:endParaRPr lang="en-US" dirty="0"/>
          </a:p>
        </p:txBody>
      </p:sp>
      <p:pic>
        <p:nvPicPr>
          <p:cNvPr id="5" name="Picture 4" descr="EED%20NUTRITION%20LOGO[1] (2).tif"/>
          <p:cNvPicPr/>
          <p:nvPr/>
        </p:nvPicPr>
        <p:blipFill>
          <a:blip r:embed="rId3" cstate="print"/>
          <a:stretch>
            <a:fillRect/>
          </a:stretch>
        </p:blipFill>
        <p:spPr>
          <a:xfrm>
            <a:off x="2286000" y="4343400"/>
            <a:ext cx="4038600" cy="1752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914400" y="1600200"/>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000" dirty="0" smtClean="0">
                <a:solidFill>
                  <a:prstClr val="white"/>
                </a:solidFill>
                <a:latin typeface="Arial Black" panose="020B0A04020102020204" pitchFamily="34" charset="0"/>
              </a:rPr>
              <a:t>DIET BEVERAGES</a:t>
            </a:r>
          </a:p>
          <a:p>
            <a:pPr algn="ctr" defTabSz="914400"/>
            <a:r>
              <a:rPr lang="en-US" sz="2000" dirty="0" smtClean="0">
                <a:solidFill>
                  <a:prstClr val="white"/>
                </a:solidFill>
                <a:latin typeface="Arial Black" panose="020B0A04020102020204" pitchFamily="34" charset="0"/>
              </a:rPr>
              <a:t>(20 oz.)</a:t>
            </a:r>
            <a:endParaRPr lang="en-US" sz="2000" dirty="0">
              <a:solidFill>
                <a:prstClr val="white"/>
              </a:solidFill>
              <a:latin typeface="Arial Black" panose="020B0A04020102020204" pitchFamily="34" charset="0"/>
            </a:endParaRPr>
          </a:p>
        </p:txBody>
      </p:sp>
      <p:sp>
        <p:nvSpPr>
          <p:cNvPr id="7" name="Folded Corner 6"/>
          <p:cNvSpPr/>
          <p:nvPr/>
        </p:nvSpPr>
        <p:spPr>
          <a:xfrm>
            <a:off x="3657600" y="1600200"/>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000" dirty="0" smtClean="0">
                <a:solidFill>
                  <a:prstClr val="white"/>
                </a:solidFill>
                <a:latin typeface="Arial Black" panose="020B0A04020102020204" pitchFamily="34" charset="0"/>
              </a:rPr>
              <a:t>LOW-CALORIE BEVERAGES</a:t>
            </a:r>
          </a:p>
          <a:p>
            <a:pPr algn="ctr" defTabSz="914400"/>
            <a:r>
              <a:rPr lang="en-US" sz="2000" dirty="0" smtClean="0">
                <a:solidFill>
                  <a:prstClr val="white"/>
                </a:solidFill>
                <a:latin typeface="Arial Black" panose="020B0A04020102020204" pitchFamily="34" charset="0"/>
              </a:rPr>
              <a:t>(12 oz.)</a:t>
            </a:r>
            <a:endParaRPr lang="en-US" sz="2000" dirty="0">
              <a:solidFill>
                <a:prstClr val="white"/>
              </a:solidFill>
              <a:latin typeface="Arial Black" panose="020B0A04020102020204" pitchFamily="34" charset="0"/>
            </a:endParaRPr>
          </a:p>
        </p:txBody>
      </p:sp>
      <p:grpSp>
        <p:nvGrpSpPr>
          <p:cNvPr id="6" name="Group 5"/>
          <p:cNvGrpSpPr/>
          <p:nvPr/>
        </p:nvGrpSpPr>
        <p:grpSpPr>
          <a:xfrm>
            <a:off x="762000" y="533400"/>
            <a:ext cx="4427560" cy="646331"/>
            <a:chOff x="830240" y="685800"/>
            <a:chExt cx="4427560" cy="646331"/>
          </a:xfrm>
        </p:grpSpPr>
        <p:sp>
          <p:nvSpPr>
            <p:cNvPr id="9" name="TextBox 8"/>
            <p:cNvSpPr txBox="1"/>
            <p:nvPr/>
          </p:nvSpPr>
          <p:spPr>
            <a:xfrm>
              <a:off x="830240" y="685800"/>
              <a:ext cx="4160498" cy="646331"/>
            </a:xfrm>
            <a:prstGeom prst="rect">
              <a:avLst/>
            </a:prstGeom>
            <a:noFill/>
          </p:spPr>
          <p:txBody>
            <a:bodyPr wrap="none" rtlCol="0">
              <a:spAutoFit/>
            </a:bodyPr>
            <a:lstStyle/>
            <a:p>
              <a:pPr defTabSz="914400"/>
              <a:r>
                <a:rPr lang="en-US" sz="3600" dirty="0" smtClean="0">
                  <a:solidFill>
                    <a:srgbClr val="003591"/>
                  </a:solidFill>
                </a:rPr>
                <a:t>HIGH SCHOOL</a:t>
              </a:r>
              <a:r>
                <a:rPr lang="en-US" sz="3200" dirty="0" smtClean="0">
                  <a:solidFill>
                    <a:srgbClr val="003591"/>
                  </a:solidFill>
                </a:rPr>
                <a:t> </a:t>
              </a:r>
              <a:r>
                <a:rPr lang="en-US" sz="3200" dirty="0" smtClean="0">
                  <a:solidFill>
                    <a:srgbClr val="003591"/>
                  </a:solidFill>
                  <a:latin typeface="Arial Black" panose="020B0A04020102020204" pitchFamily="34" charset="0"/>
                </a:rPr>
                <a:t>ONLY</a:t>
              </a:r>
            </a:p>
          </p:txBody>
        </p:sp>
        <p:cxnSp>
          <p:nvCxnSpPr>
            <p:cNvPr id="10" name="Straight Connector 9"/>
            <p:cNvCxnSpPr/>
            <p:nvPr/>
          </p:nvCxnSpPr>
          <p:spPr>
            <a:xfrm>
              <a:off x="947471" y="1237930"/>
              <a:ext cx="4310329" cy="0"/>
            </a:xfrm>
            <a:prstGeom prst="line">
              <a:avLst/>
            </a:prstGeom>
            <a:ln w="25400">
              <a:solidFill>
                <a:schemeClr val="bg2">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971034" y="3640653"/>
            <a:ext cx="1756506" cy="646331"/>
          </a:xfrm>
          <a:prstGeom prst="rect">
            <a:avLst/>
          </a:prstGeom>
          <a:noFill/>
        </p:spPr>
        <p:txBody>
          <a:bodyPr wrap="none" rtlCol="0">
            <a:spAutoFit/>
          </a:bodyPr>
          <a:lstStyle/>
          <a:p>
            <a:pPr algn="ctr" defTabSz="914400"/>
            <a:r>
              <a:rPr lang="en-US" dirty="0" smtClean="0">
                <a:solidFill>
                  <a:srgbClr val="A4AEB5"/>
                </a:solidFill>
              </a:rPr>
              <a:t>(&lt;5 kcal/8 oz. OR</a:t>
            </a:r>
          </a:p>
          <a:p>
            <a:pPr algn="ctr" defTabSz="914400"/>
            <a:r>
              <a:rPr lang="en-US" dirty="0" smtClean="0">
                <a:solidFill>
                  <a:srgbClr val="A4AEB5"/>
                </a:solidFill>
              </a:rPr>
              <a:t>≤10 kcal/20 oz.)</a:t>
            </a:r>
            <a:endParaRPr lang="en-US" dirty="0">
              <a:solidFill>
                <a:srgbClr val="A4AEB5"/>
              </a:solidFill>
            </a:endParaRPr>
          </a:p>
        </p:txBody>
      </p:sp>
      <p:sp>
        <p:nvSpPr>
          <p:cNvPr id="24" name="TextBox 23"/>
          <p:cNvSpPr txBox="1"/>
          <p:nvPr/>
        </p:nvSpPr>
        <p:spPr>
          <a:xfrm>
            <a:off x="3682733" y="3640653"/>
            <a:ext cx="1873525" cy="646331"/>
          </a:xfrm>
          <a:prstGeom prst="rect">
            <a:avLst/>
          </a:prstGeom>
          <a:noFill/>
        </p:spPr>
        <p:txBody>
          <a:bodyPr wrap="none" rtlCol="0">
            <a:spAutoFit/>
          </a:bodyPr>
          <a:lstStyle/>
          <a:p>
            <a:pPr algn="ctr" defTabSz="914400"/>
            <a:r>
              <a:rPr lang="en-US" dirty="0" smtClean="0">
                <a:solidFill>
                  <a:srgbClr val="A4AEB5"/>
                </a:solidFill>
              </a:rPr>
              <a:t>(≤40 kcal/8 oz. OR</a:t>
            </a:r>
          </a:p>
          <a:p>
            <a:pPr algn="ctr" defTabSz="914400"/>
            <a:r>
              <a:rPr lang="en-US" dirty="0" smtClean="0">
                <a:solidFill>
                  <a:srgbClr val="A4AEB5"/>
                </a:solidFill>
              </a:rPr>
              <a:t>≤60 kcal/12 oz. )</a:t>
            </a:r>
            <a:endParaRPr lang="en-US" dirty="0">
              <a:solidFill>
                <a:srgbClr val="A4AEB5"/>
              </a:solidFill>
            </a:endParaRPr>
          </a:p>
        </p:txBody>
      </p:sp>
      <p:grpSp>
        <p:nvGrpSpPr>
          <p:cNvPr id="26" name="Group 25"/>
          <p:cNvGrpSpPr/>
          <p:nvPr/>
        </p:nvGrpSpPr>
        <p:grpSpPr>
          <a:xfrm>
            <a:off x="1771650" y="3116143"/>
            <a:ext cx="5753100" cy="312857"/>
            <a:chOff x="1687490" y="3971480"/>
            <a:chExt cx="5753100" cy="312857"/>
          </a:xfrm>
          <a:noFill/>
        </p:grpSpPr>
        <p:sp>
          <p:nvSpPr>
            <p:cNvPr id="27" name="Right Triangle 26"/>
            <p:cNvSpPr/>
            <p:nvPr/>
          </p:nvSpPr>
          <p:spPr>
            <a:xfrm rot="18900000">
              <a:off x="1687490" y="3971480"/>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28" name="Right Triangle 27"/>
            <p:cNvSpPr/>
            <p:nvPr/>
          </p:nvSpPr>
          <p:spPr>
            <a:xfrm rot="18900000">
              <a:off x="4430690" y="4017636"/>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29" name="Right Triangle 28"/>
            <p:cNvSpPr/>
            <p:nvPr/>
          </p:nvSpPr>
          <p:spPr>
            <a:xfrm rot="18900000">
              <a:off x="7173890" y="4017637"/>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grpSp>
      <p:pic>
        <p:nvPicPr>
          <p:cNvPr id="13" name="Picture 2" descr="Picture">
            <a:hlinkClick r:id="rId4"/>
          </p:cNvPr>
          <p:cNvPicPr>
            <a:picLocks noChangeAspect="1" noChangeArrowheads="1"/>
          </p:cNvPicPr>
          <p:nvPr/>
        </p:nvPicPr>
        <p:blipFill>
          <a:blip r:embed="rId5" cstate="print"/>
          <a:stretch>
            <a:fillRect/>
          </a:stretch>
        </p:blipFill>
        <p:spPr bwMode="auto">
          <a:xfrm>
            <a:off x="5638800" y="4293067"/>
            <a:ext cx="3303309" cy="2198765"/>
          </a:xfrm>
          <a:prstGeom prst="rect">
            <a:avLst/>
          </a:prstGeom>
          <a:noFill/>
          <a:ln w="38100">
            <a:solidFill>
              <a:schemeClr val="tx1"/>
            </a:solidFill>
          </a:ln>
          <a:effectLst>
            <a:outerShdw blurRad="50800" dist="38100" dir="5400000" algn="t" rotWithShape="0">
              <a:prstClr val="black">
                <a:alpha val="40000"/>
              </a:prstClr>
            </a:outerShdw>
          </a:effectLst>
        </p:spPr>
      </p:pic>
    </p:spTree>
    <p:custDataLst>
      <p:tags r:id="rId1"/>
    </p:custDataLst>
    <p:extLst>
      <p:ext uri="{BB962C8B-B14F-4D97-AF65-F5344CB8AC3E}">
        <p14:creationId xmlns:p14="http://schemas.microsoft.com/office/powerpoint/2010/main" val="3255911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379735" y="2545079"/>
            <a:ext cx="2384531" cy="130985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200" dirty="0" smtClean="0">
                <a:solidFill>
                  <a:prstClr val="white"/>
                </a:solidFill>
                <a:latin typeface="Arial Black" panose="020B0A04020102020204" pitchFamily="34" charset="0"/>
              </a:rPr>
              <a:t>School Day Only</a:t>
            </a:r>
            <a:endParaRPr lang="en-US" sz="2200" dirty="0">
              <a:solidFill>
                <a:prstClr val="white"/>
              </a:solidFill>
              <a:latin typeface="Arial Black" panose="020B0A04020102020204" pitchFamily="34" charset="0"/>
            </a:endParaRPr>
          </a:p>
        </p:txBody>
      </p:sp>
      <p:sp>
        <p:nvSpPr>
          <p:cNvPr id="13" name="Rounded Rectangle 12"/>
          <p:cNvSpPr/>
          <p:nvPr/>
        </p:nvSpPr>
        <p:spPr>
          <a:xfrm>
            <a:off x="5448830" y="4356646"/>
            <a:ext cx="2384531" cy="1309855"/>
          </a:xfrm>
          <a:prstGeom prst="roundRect">
            <a:avLst/>
          </a:prstGeom>
          <a:solidFill>
            <a:srgbClr val="A71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200" dirty="0">
                <a:solidFill>
                  <a:prstClr val="white"/>
                </a:solidFill>
                <a:latin typeface="Arial Black" panose="020B0A04020102020204" pitchFamily="34" charset="0"/>
              </a:rPr>
              <a:t>No Limit on </a:t>
            </a:r>
            <a:r>
              <a:rPr lang="en-US" sz="2200" dirty="0" smtClean="0">
                <a:solidFill>
                  <a:prstClr val="white"/>
                </a:solidFill>
                <a:latin typeface="Arial Black" panose="020B0A04020102020204" pitchFamily="34" charset="0"/>
              </a:rPr>
              <a:t>Products </a:t>
            </a:r>
            <a:r>
              <a:rPr lang="en-US" sz="2200" dirty="0">
                <a:solidFill>
                  <a:prstClr val="white"/>
                </a:solidFill>
                <a:latin typeface="Arial Black" panose="020B0A04020102020204" pitchFamily="34" charset="0"/>
              </a:rPr>
              <a:t>that Meet</a:t>
            </a:r>
          </a:p>
        </p:txBody>
      </p:sp>
      <p:sp>
        <p:nvSpPr>
          <p:cNvPr id="14" name="Rounded Rectangle 13"/>
          <p:cNvSpPr/>
          <p:nvPr/>
        </p:nvSpPr>
        <p:spPr>
          <a:xfrm>
            <a:off x="1284761" y="4357643"/>
            <a:ext cx="2384531" cy="130985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100" dirty="0" smtClean="0">
                <a:solidFill>
                  <a:prstClr val="white"/>
                </a:solidFill>
                <a:latin typeface="Arial Black" panose="020B0A04020102020204" pitchFamily="34" charset="0"/>
              </a:rPr>
              <a:t>No Exemptions Allowed in Alaska</a:t>
            </a:r>
            <a:endParaRPr lang="en-US" sz="2100" dirty="0">
              <a:solidFill>
                <a:prstClr val="white"/>
              </a:solidFill>
              <a:latin typeface="Arial Black" panose="020B0A04020102020204" pitchFamily="34" charset="0"/>
            </a:endParaRPr>
          </a:p>
        </p:txBody>
      </p:sp>
      <p:sp>
        <p:nvSpPr>
          <p:cNvPr id="33" name="Rectangle 32"/>
          <p:cNvSpPr/>
          <p:nvPr/>
        </p:nvSpPr>
        <p:spPr>
          <a:xfrm>
            <a:off x="0" y="0"/>
            <a:ext cx="9144000" cy="1780639"/>
          </a:xfrm>
          <a:prstGeom prst="rect">
            <a:avLst/>
          </a:prstGeom>
          <a:gradFill>
            <a:gsLst>
              <a:gs pos="62000">
                <a:srgbClr val="FFFFFF"/>
              </a:gs>
              <a:gs pos="75000">
                <a:schemeClr val="bg1">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white"/>
                </a:solidFill>
              </a:rPr>
              <a:t>a</a:t>
            </a:r>
            <a:endParaRPr lang="en-US" dirty="0">
              <a:solidFill>
                <a:prstClr val="white"/>
              </a:solidFill>
            </a:endParaRPr>
          </a:p>
        </p:txBody>
      </p:sp>
      <p:grpSp>
        <p:nvGrpSpPr>
          <p:cNvPr id="22" name="Group 21"/>
          <p:cNvGrpSpPr/>
          <p:nvPr/>
        </p:nvGrpSpPr>
        <p:grpSpPr>
          <a:xfrm>
            <a:off x="152401" y="1036320"/>
            <a:ext cx="8839200" cy="716280"/>
            <a:chOff x="1694311" y="2179320"/>
            <a:chExt cx="7800388" cy="716280"/>
          </a:xfrm>
        </p:grpSpPr>
        <p:sp>
          <p:nvSpPr>
            <p:cNvPr id="23" name="TextBox 22"/>
            <p:cNvSpPr txBox="1"/>
            <p:nvPr/>
          </p:nvSpPr>
          <p:spPr>
            <a:xfrm>
              <a:off x="1694311" y="2179320"/>
              <a:ext cx="7800388" cy="707886"/>
            </a:xfrm>
            <a:prstGeom prst="rect">
              <a:avLst/>
            </a:prstGeom>
            <a:noFill/>
          </p:spPr>
          <p:txBody>
            <a:bodyPr wrap="square" rtlCol="0">
              <a:spAutoFit/>
            </a:bodyPr>
            <a:lstStyle/>
            <a:p>
              <a:pPr algn="ctr" defTabSz="914400"/>
              <a:r>
                <a:rPr lang="en-US" sz="4000" dirty="0" smtClean="0">
                  <a:solidFill>
                    <a:srgbClr val="00A9E0"/>
                  </a:solidFill>
                  <a:latin typeface="Arial Black" panose="020B0A04020102020204" pitchFamily="34" charset="0"/>
                </a:rPr>
                <a:t>FUNDRAISERS</a:t>
              </a:r>
              <a:endParaRPr lang="en-US" sz="4000" dirty="0">
                <a:solidFill>
                  <a:srgbClr val="00A9E0"/>
                </a:solidFill>
                <a:latin typeface="Arial Black" panose="020B0A04020102020204" pitchFamily="34" charset="0"/>
              </a:endParaRPr>
            </a:p>
          </p:txBody>
        </p:sp>
        <p:cxnSp>
          <p:nvCxnSpPr>
            <p:cNvPr id="24" name="Straight Connector 23"/>
            <p:cNvCxnSpPr/>
            <p:nvPr/>
          </p:nvCxnSpPr>
          <p:spPr>
            <a:xfrm>
              <a:off x="2568492" y="2895600"/>
              <a:ext cx="6052025" cy="0"/>
            </a:xfrm>
            <a:prstGeom prst="line">
              <a:avLst/>
            </a:prstGeom>
            <a:ln w="25400">
              <a:solidFill>
                <a:schemeClr val="bg2">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9120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57200" y="4038600"/>
            <a:ext cx="7952163"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2209800"/>
            <a:ext cx="790956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000" dirty="0" smtClean="0">
                <a:solidFill>
                  <a:schemeClr val="accent6">
                    <a:lumMod val="75000"/>
                  </a:schemeClr>
                </a:solidFill>
                <a:latin typeface="Arial Black" panose="020B0A04020102020204" pitchFamily="34" charset="0"/>
              </a:rPr>
              <a:t>Fundraisers</a:t>
            </a:r>
            <a:endParaRPr lang="en-US" sz="40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ln>
            <a:noFill/>
          </a:ln>
        </p:spPr>
        <p:txBody>
          <a:bodyPr>
            <a:normAutofit/>
          </a:bodyPr>
          <a:lstStyle/>
          <a:p>
            <a:pPr>
              <a:buNone/>
            </a:pPr>
            <a:endParaRPr lang="en-US" dirty="0" smtClean="0"/>
          </a:p>
          <a:p>
            <a:pPr>
              <a:buFont typeface="Arial" pitchFamily="34" charset="0"/>
              <a:buChar char="•"/>
            </a:pPr>
            <a:r>
              <a:rPr lang="en-US" sz="2800" dirty="0" smtClean="0"/>
              <a:t>All foods that meet the regulatory standards may be sold at fundraisers on the school campus during school hours.</a:t>
            </a:r>
          </a:p>
          <a:p>
            <a:pPr>
              <a:buNone/>
            </a:pPr>
            <a:endParaRPr lang="en-US" sz="2800" i="1" dirty="0" smtClean="0"/>
          </a:p>
          <a:p>
            <a:pPr>
              <a:buFont typeface="Arial" pitchFamily="34" charset="0"/>
              <a:buChar char="•"/>
            </a:pPr>
            <a:r>
              <a:rPr lang="en-US" sz="2800" dirty="0" smtClean="0"/>
              <a:t>The standards would not apply to items sold during non-school hours, weekends, or off-campus fundraising events.</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latin typeface="Arial Black" panose="020B0A04020102020204" pitchFamily="34" charset="0"/>
              </a:rPr>
              <a:t>USDA’s Vision</a:t>
            </a:r>
            <a:endParaRPr lang="en-US" sz="4000" dirty="0">
              <a:solidFill>
                <a:schemeClr val="accent1"/>
              </a:solidFill>
              <a:latin typeface="Arial Black" panose="020B0A04020102020204" pitchFamily="34" charset="0"/>
            </a:endParaRPr>
          </a:p>
        </p:txBody>
      </p:sp>
      <p:sp>
        <p:nvSpPr>
          <p:cNvPr id="3" name="Content Placeholder 2"/>
          <p:cNvSpPr>
            <a:spLocks noGrp="1"/>
          </p:cNvSpPr>
          <p:nvPr>
            <p:ph idx="1"/>
          </p:nvPr>
        </p:nvSpPr>
        <p:spPr>
          <a:xfrm>
            <a:off x="304801" y="1845734"/>
            <a:ext cx="8686800" cy="4023360"/>
          </a:xfrm>
        </p:spPr>
        <p:txBody>
          <a:bodyPr>
            <a:normAutofit/>
          </a:bodyPr>
          <a:lstStyle/>
          <a:p>
            <a:r>
              <a:rPr lang="en-US" sz="3200" dirty="0">
                <a:hlinkClick r:id="rId3"/>
              </a:rPr>
              <a:t>http://</a:t>
            </a:r>
            <a:r>
              <a:rPr lang="en-US" sz="3200" dirty="0" smtClean="0">
                <a:hlinkClick r:id="rId3"/>
              </a:rPr>
              <a:t>www.youtube.com/watch?v=AkvcvUSyDTQ</a:t>
            </a:r>
            <a:r>
              <a:rPr lang="en-US" sz="3200" dirty="0" smtClean="0"/>
              <a:t> </a:t>
            </a:r>
            <a:endParaRPr lang="en-US" sz="3200"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13</a:t>
            </a:fld>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9400" y="2895600"/>
            <a:ext cx="3405493" cy="2352886"/>
          </a:xfrm>
          <a:prstGeom prst="rect">
            <a:avLst/>
          </a:prstGeom>
        </p:spPr>
      </p:pic>
    </p:spTree>
    <p:extLst>
      <p:ext uri="{BB962C8B-B14F-4D97-AF65-F5344CB8AC3E}">
        <p14:creationId xmlns:p14="http://schemas.microsoft.com/office/powerpoint/2010/main" val="121332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4088"/>
            <a:ext cx="8153400" cy="819912"/>
          </a:xfrm>
        </p:spPr>
        <p:txBody>
          <a:bodyPr>
            <a:noAutofit/>
          </a:bodyPr>
          <a:lstStyle/>
          <a:p>
            <a:r>
              <a:rPr lang="en-US" sz="4000" dirty="0" smtClean="0">
                <a:solidFill>
                  <a:schemeClr val="accent2">
                    <a:lumMod val="75000"/>
                  </a:schemeClr>
                </a:solidFill>
                <a:latin typeface="Arial Black" panose="020B0A04020102020204" pitchFamily="34" charset="0"/>
              </a:rPr>
              <a:t>Healthy School Environment</a:t>
            </a:r>
            <a:endParaRPr lang="en-US" sz="4000"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a:xfrm>
            <a:off x="457200" y="2057400"/>
            <a:ext cx="8686800" cy="4389120"/>
          </a:xfrm>
        </p:spPr>
        <p:txBody>
          <a:bodyPr>
            <a:normAutofit/>
          </a:bodyPr>
          <a:lstStyle/>
          <a:p>
            <a:pPr lvl="0">
              <a:buNone/>
            </a:pPr>
            <a:r>
              <a:rPr lang="en-US" sz="2400" dirty="0" smtClean="0"/>
              <a:t>Improving the nutritional profile of all foods sold in school is critical to: </a:t>
            </a:r>
          </a:p>
          <a:p>
            <a:pPr lvl="0">
              <a:buNone/>
            </a:pPr>
            <a:endParaRPr lang="en-US" sz="2400" dirty="0" smtClean="0"/>
          </a:p>
          <a:p>
            <a:pPr lvl="1">
              <a:buFont typeface="Arial" pitchFamily="34" charset="0"/>
              <a:buChar char="•"/>
            </a:pPr>
            <a:r>
              <a:rPr lang="en-US" sz="2400" dirty="0" smtClean="0"/>
              <a:t>improving diet and overall health of American children; </a:t>
            </a:r>
          </a:p>
          <a:p>
            <a:pPr lvl="1">
              <a:buFont typeface="Arial" pitchFamily="34" charset="0"/>
              <a:buChar char="•"/>
            </a:pPr>
            <a:r>
              <a:rPr lang="en-US" sz="2400" dirty="0" smtClean="0"/>
              <a:t>ensuring children from all income levels adopt  healthful eating habits that will enable them to live productive lives; and </a:t>
            </a:r>
          </a:p>
          <a:p>
            <a:pPr lvl="1">
              <a:buFont typeface="Arial" pitchFamily="34" charset="0"/>
              <a:buChar char="•"/>
            </a:pPr>
            <a:r>
              <a:rPr lang="en-US" sz="2400" dirty="0" smtClean="0"/>
              <a:t>helping children make healthier choices and reduce their risk of obesity. </a:t>
            </a:r>
          </a:p>
          <a:p>
            <a:pPr lvl="1">
              <a:buFont typeface="Arial" pitchFamily="34" charset="0"/>
              <a:buChar char="•"/>
            </a:pPr>
            <a:endParaRPr lang="en-US" dirty="0" smtClean="0"/>
          </a:p>
          <a:p>
            <a:pPr lvl="1">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rot="480443">
            <a:off x="3147145" y="526798"/>
            <a:ext cx="2712789" cy="2745620"/>
            <a:chOff x="-376034" y="143207"/>
            <a:chExt cx="3014213" cy="3050692"/>
          </a:xfrm>
          <a:effectLst>
            <a:outerShdw blurRad="177800" dist="38100" dir="2700000" sx="102000" sy="102000" algn="tl" rotWithShape="0">
              <a:prstClr val="black">
                <a:alpha val="25000"/>
              </a:prstClr>
            </a:outerShdw>
          </a:effectLst>
        </p:grpSpPr>
        <p:grpSp>
          <p:nvGrpSpPr>
            <p:cNvPr id="64" name="Group 63"/>
            <p:cNvGrpSpPr/>
            <p:nvPr/>
          </p:nvGrpSpPr>
          <p:grpSpPr>
            <a:xfrm rot="21145166">
              <a:off x="-376034" y="635020"/>
              <a:ext cx="3014213" cy="2558879"/>
              <a:chOff x="2362200" y="1981200"/>
              <a:chExt cx="3657600" cy="3657600"/>
            </a:xfrm>
          </p:grpSpPr>
          <p:sp>
            <p:nvSpPr>
              <p:cNvPr id="66" name="Folded Corner 65"/>
              <p:cNvSpPr/>
              <p:nvPr/>
            </p:nvSpPr>
            <p:spPr>
              <a:xfrm>
                <a:off x="2362200" y="1981200"/>
                <a:ext cx="3657600" cy="3657600"/>
              </a:xfrm>
              <a:prstGeom prst="folded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67" name="Folded Corner 66"/>
              <p:cNvSpPr/>
              <p:nvPr/>
            </p:nvSpPr>
            <p:spPr>
              <a:xfrm>
                <a:off x="2362200" y="1981200"/>
                <a:ext cx="3657600" cy="3657600"/>
              </a:xfrm>
              <a:prstGeom prst="foldedCorner">
                <a:avLst/>
              </a:prstGeom>
              <a:blipFill dpi="0" rotWithShape="1">
                <a:blip r:embed="rId4">
                  <a:alphaModFix amt="6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black"/>
                    </a:solidFill>
                    <a:latin typeface="Arial" panose="020B0604020202020204" pitchFamily="34" charset="0"/>
                    <a:cs typeface="Arial" panose="020B0604020202020204" pitchFamily="34" charset="0"/>
                  </a:rPr>
                  <a:t/>
                </a:r>
                <a:br>
                  <a:rPr lang="en-US" sz="2800" dirty="0" smtClean="0">
                    <a:solidFill>
                      <a:prstClr val="black"/>
                    </a:solidFill>
                    <a:latin typeface="Arial" panose="020B0604020202020204" pitchFamily="34" charset="0"/>
                    <a:cs typeface="Arial" panose="020B0604020202020204" pitchFamily="34" charset="0"/>
                  </a:rPr>
                </a:br>
                <a:r>
                  <a:rPr lang="en-US" sz="2800" dirty="0" smtClean="0">
                    <a:solidFill>
                      <a:prstClr val="black"/>
                    </a:solidFill>
                    <a:latin typeface="Arial" panose="020B0604020202020204" pitchFamily="34" charset="0"/>
                    <a:cs typeface="Arial" panose="020B0604020202020204" pitchFamily="34" charset="0"/>
                  </a:rPr>
                  <a:t>Entire school day</a:t>
                </a:r>
                <a:endParaRPr lang="en-US" sz="2800" dirty="0">
                  <a:solidFill>
                    <a:prstClr val="black"/>
                  </a:solidFill>
                  <a:latin typeface="Arial" panose="020B0604020202020204" pitchFamily="34" charset="0"/>
                  <a:cs typeface="Arial" panose="020B0604020202020204" pitchFamily="34" charset="0"/>
                </a:endParaRPr>
              </a:p>
            </p:txBody>
          </p:sp>
        </p:grpSp>
        <p:pic>
          <p:nvPicPr>
            <p:cNvPr id="65" name="Picture 2" descr="C:\Users\John.Wilson\AppData\Local\Microsoft\Windows\Temporary Internet Files\Content.IE5\9145UIGK\MC900432586[1].png"/>
            <p:cNvPicPr>
              <a:picLocks noChangeAspect="1" noChangeArrowheads="1"/>
            </p:cNvPicPr>
            <p:nvPr/>
          </p:nvPicPr>
          <p:blipFill>
            <a:blip r:embed="rId5">
              <a:duotone>
                <a:schemeClr val="accent6">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725043" y="143207"/>
              <a:ext cx="1066687" cy="10666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8" name="Group 67"/>
          <p:cNvGrpSpPr/>
          <p:nvPr/>
        </p:nvGrpSpPr>
        <p:grpSpPr>
          <a:xfrm rot="1032284">
            <a:off x="6247066" y="672124"/>
            <a:ext cx="2712789" cy="2721357"/>
            <a:chOff x="-376034" y="170166"/>
            <a:chExt cx="3014213" cy="3023733"/>
          </a:xfrm>
        </p:grpSpPr>
        <p:grpSp>
          <p:nvGrpSpPr>
            <p:cNvPr id="69" name="Group 68"/>
            <p:cNvGrpSpPr/>
            <p:nvPr/>
          </p:nvGrpSpPr>
          <p:grpSpPr>
            <a:xfrm rot="21145166">
              <a:off x="-376034" y="635020"/>
              <a:ext cx="3014213" cy="2558879"/>
              <a:chOff x="2362200" y="1981200"/>
              <a:chExt cx="3657600" cy="3657600"/>
            </a:xfrm>
          </p:grpSpPr>
          <p:sp>
            <p:nvSpPr>
              <p:cNvPr id="71" name="Folded Corner 70"/>
              <p:cNvSpPr/>
              <p:nvPr/>
            </p:nvSpPr>
            <p:spPr>
              <a:xfrm>
                <a:off x="2362200" y="1981200"/>
                <a:ext cx="3657600" cy="3657600"/>
              </a:xfrm>
              <a:prstGeom prst="foldedCorner">
                <a:avLst/>
              </a:prstGeom>
              <a:solidFill>
                <a:schemeClr val="bg1"/>
              </a:solidFill>
              <a:ln>
                <a:noFill/>
              </a:ln>
              <a:effectLst>
                <a:outerShdw blurRad="177800" dist="38100" dir="2700000" sx="102000" sy="102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72" name="Folded Corner 71"/>
              <p:cNvSpPr/>
              <p:nvPr/>
            </p:nvSpPr>
            <p:spPr>
              <a:xfrm>
                <a:off x="2362200" y="1981200"/>
                <a:ext cx="3657600" cy="3657600"/>
              </a:xfrm>
              <a:prstGeom prst="foldedCorner">
                <a:avLst/>
              </a:prstGeom>
              <a:blipFill dpi="0" rotWithShape="1">
                <a:blip r:embed="rId4">
                  <a:alphaModFix amt="6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black"/>
                    </a:solidFill>
                    <a:latin typeface="Arial" panose="020B0604020202020204" pitchFamily="34" charset="0"/>
                    <a:cs typeface="Arial" panose="020B0604020202020204" pitchFamily="34" charset="0"/>
                  </a:rPr>
                  <a:t/>
                </a:r>
                <a:br>
                  <a:rPr lang="en-US" sz="2800" dirty="0" smtClean="0">
                    <a:solidFill>
                      <a:prstClr val="black"/>
                    </a:solidFill>
                    <a:latin typeface="Arial" panose="020B0604020202020204" pitchFamily="34" charset="0"/>
                    <a:cs typeface="Arial" panose="020B0604020202020204" pitchFamily="34" charset="0"/>
                  </a:rPr>
                </a:br>
                <a:r>
                  <a:rPr lang="en-US" sz="2800" dirty="0" smtClean="0">
                    <a:solidFill>
                      <a:prstClr val="black"/>
                    </a:solidFill>
                    <a:latin typeface="Arial" panose="020B0604020202020204" pitchFamily="34" charset="0"/>
                    <a:cs typeface="Arial" panose="020B0604020202020204" pitchFamily="34" charset="0"/>
                  </a:rPr>
                  <a:t>Entire school campus</a:t>
                </a:r>
                <a:endParaRPr lang="en-US" sz="2800" dirty="0">
                  <a:solidFill>
                    <a:prstClr val="black"/>
                  </a:solidFill>
                  <a:latin typeface="Arial" panose="020B0604020202020204" pitchFamily="34" charset="0"/>
                  <a:cs typeface="Arial" panose="020B0604020202020204" pitchFamily="34" charset="0"/>
                </a:endParaRPr>
              </a:p>
            </p:txBody>
          </p:sp>
        </p:grpSp>
        <p:pic>
          <p:nvPicPr>
            <p:cNvPr id="70" name="Picture 2" descr="C:\Users\John.Wilson\AppData\Local\Microsoft\Windows\Temporary Internet Files\Content.IE5\9145UIGK\MC900432586[1].png"/>
            <p:cNvPicPr>
              <a:picLocks noChangeAspect="1" noChangeArrowheads="1"/>
            </p:cNvPicPr>
            <p:nvPr/>
          </p:nvPicPr>
          <p:blipFill>
            <a:blip r:embed="rId5">
              <a:duotone>
                <a:schemeClr val="accent2">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746565" y="170166"/>
              <a:ext cx="1066687" cy="10666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3" name="Group 72"/>
          <p:cNvGrpSpPr/>
          <p:nvPr/>
        </p:nvGrpSpPr>
        <p:grpSpPr>
          <a:xfrm>
            <a:off x="106611" y="630651"/>
            <a:ext cx="2712789" cy="2727548"/>
            <a:chOff x="-376034" y="163287"/>
            <a:chExt cx="3014213" cy="3030612"/>
          </a:xfrm>
          <a:effectLst>
            <a:outerShdw blurRad="177800" dist="38100" dir="2700000" sx="102000" sy="102000" algn="tl" rotWithShape="0">
              <a:prstClr val="black">
                <a:alpha val="25000"/>
              </a:prstClr>
            </a:outerShdw>
          </a:effectLst>
        </p:grpSpPr>
        <p:grpSp>
          <p:nvGrpSpPr>
            <p:cNvPr id="74" name="Group 73"/>
            <p:cNvGrpSpPr/>
            <p:nvPr/>
          </p:nvGrpSpPr>
          <p:grpSpPr>
            <a:xfrm rot="21145166">
              <a:off x="-376034" y="635020"/>
              <a:ext cx="3014213" cy="2558879"/>
              <a:chOff x="2362200" y="1981200"/>
              <a:chExt cx="3657600" cy="3657600"/>
            </a:xfrm>
          </p:grpSpPr>
          <p:sp>
            <p:nvSpPr>
              <p:cNvPr id="76" name="Folded Corner 75"/>
              <p:cNvSpPr/>
              <p:nvPr/>
            </p:nvSpPr>
            <p:spPr>
              <a:xfrm>
                <a:off x="2362200" y="1981200"/>
                <a:ext cx="3657600" cy="3657600"/>
              </a:xfrm>
              <a:prstGeom prst="folded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77" name="Folded Corner 76"/>
              <p:cNvSpPr/>
              <p:nvPr/>
            </p:nvSpPr>
            <p:spPr>
              <a:xfrm>
                <a:off x="2362200" y="1981200"/>
                <a:ext cx="3657600" cy="3657600"/>
              </a:xfrm>
              <a:prstGeom prst="foldedCorner">
                <a:avLst/>
              </a:prstGeom>
              <a:blipFill dpi="0" rotWithShape="1">
                <a:blip r:embed="rId4">
                  <a:alphaModFix amt="6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black"/>
                    </a:solidFill>
                    <a:latin typeface="Arial" panose="020B0604020202020204" pitchFamily="34" charset="0"/>
                    <a:cs typeface="Arial" panose="020B0604020202020204" pitchFamily="34" charset="0"/>
                  </a:rPr>
                  <a:t>All products SOLD</a:t>
                </a:r>
                <a:endParaRPr lang="en-US" sz="2800" dirty="0">
                  <a:solidFill>
                    <a:prstClr val="black"/>
                  </a:solidFill>
                  <a:latin typeface="Arial" panose="020B0604020202020204" pitchFamily="34" charset="0"/>
                  <a:cs typeface="Arial" panose="020B0604020202020204" pitchFamily="34" charset="0"/>
                </a:endParaRPr>
              </a:p>
            </p:txBody>
          </p:sp>
        </p:grpSp>
        <p:pic>
          <p:nvPicPr>
            <p:cNvPr id="75" name="Picture 2" descr="C:\Users\John.Wilson\AppData\Local\Microsoft\Windows\Temporary Internet Files\Content.IE5\9145UIGK\MC900432586[1].png"/>
            <p:cNvPicPr>
              <a:picLocks noChangeAspect="1" noChangeArrowheads="1"/>
            </p:cNvPicPr>
            <p:nvPr/>
          </p:nvPicPr>
          <p:blipFill>
            <a:blip r:embed="rId5">
              <a:duotone>
                <a:schemeClr val="accent4">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608142" y="163287"/>
              <a:ext cx="1066687" cy="10666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8" name="Group 77"/>
          <p:cNvGrpSpPr/>
          <p:nvPr/>
        </p:nvGrpSpPr>
        <p:grpSpPr>
          <a:xfrm rot="480443">
            <a:off x="4716933" y="3555817"/>
            <a:ext cx="2712790" cy="2745620"/>
            <a:chOff x="-376034" y="143207"/>
            <a:chExt cx="3014214" cy="3050692"/>
          </a:xfrm>
          <a:effectLst>
            <a:outerShdw blurRad="177800" dist="38100" dir="2700000" sx="102000" sy="102000" algn="tl" rotWithShape="0">
              <a:prstClr val="black">
                <a:alpha val="25000"/>
              </a:prstClr>
            </a:outerShdw>
          </a:effectLst>
        </p:grpSpPr>
        <p:grpSp>
          <p:nvGrpSpPr>
            <p:cNvPr id="79" name="Group 78"/>
            <p:cNvGrpSpPr/>
            <p:nvPr/>
          </p:nvGrpSpPr>
          <p:grpSpPr>
            <a:xfrm rot="21145166">
              <a:off x="-376034" y="635019"/>
              <a:ext cx="3014214" cy="2558880"/>
              <a:chOff x="2362200" y="1981199"/>
              <a:chExt cx="3657601" cy="3657601"/>
            </a:xfrm>
          </p:grpSpPr>
          <p:sp>
            <p:nvSpPr>
              <p:cNvPr id="81" name="Folded Corner 80"/>
              <p:cNvSpPr/>
              <p:nvPr/>
            </p:nvSpPr>
            <p:spPr>
              <a:xfrm>
                <a:off x="2362200" y="1981200"/>
                <a:ext cx="3657600" cy="3657600"/>
              </a:xfrm>
              <a:prstGeom prst="folded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82" name="Folded Corner 81"/>
              <p:cNvSpPr/>
              <p:nvPr/>
            </p:nvSpPr>
            <p:spPr>
              <a:xfrm>
                <a:off x="2362201" y="1981199"/>
                <a:ext cx="3657600" cy="3657600"/>
              </a:xfrm>
              <a:prstGeom prst="foldedCorner">
                <a:avLst/>
              </a:prstGeom>
              <a:blipFill dpi="0" rotWithShape="1">
                <a:blip r:embed="rId4">
                  <a:alphaModFix amt="6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black"/>
                    </a:solidFill>
                    <a:latin typeface="Arial" panose="020B0604020202020204" pitchFamily="34" charset="0"/>
                    <a:cs typeface="Arial" panose="020B0604020202020204" pitchFamily="34" charset="0"/>
                  </a:rPr>
                  <a:t/>
                </a:r>
                <a:br>
                  <a:rPr lang="en-US" sz="2800" dirty="0" smtClean="0">
                    <a:solidFill>
                      <a:prstClr val="black"/>
                    </a:solidFill>
                    <a:latin typeface="Arial" panose="020B0604020202020204" pitchFamily="34" charset="0"/>
                    <a:cs typeface="Arial" panose="020B0604020202020204" pitchFamily="34" charset="0"/>
                  </a:rPr>
                </a:br>
                <a:r>
                  <a:rPr lang="en-US" sz="2800" dirty="0" smtClean="0">
                    <a:solidFill>
                      <a:prstClr val="black"/>
                    </a:solidFill>
                    <a:latin typeface="Arial" panose="020B0604020202020204" pitchFamily="34" charset="0"/>
                    <a:cs typeface="Arial" panose="020B0604020202020204" pitchFamily="34" charset="0"/>
                  </a:rPr>
                  <a:t>NOT evenings, weekends or community events </a:t>
                </a:r>
                <a:endParaRPr lang="en-US" sz="2800" dirty="0">
                  <a:solidFill>
                    <a:prstClr val="black"/>
                  </a:solidFill>
                  <a:latin typeface="Arial" panose="020B0604020202020204" pitchFamily="34" charset="0"/>
                  <a:cs typeface="Arial" panose="020B0604020202020204" pitchFamily="34" charset="0"/>
                </a:endParaRPr>
              </a:p>
            </p:txBody>
          </p:sp>
        </p:grpSp>
        <p:pic>
          <p:nvPicPr>
            <p:cNvPr id="80" name="Picture 2" descr="C:\Users\John.Wilson\AppData\Local\Microsoft\Windows\Temporary Internet Files\Content.IE5\9145UIGK\MC900432586[1].png"/>
            <p:cNvPicPr>
              <a:picLocks noChangeAspect="1" noChangeArrowheads="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725043" y="143207"/>
              <a:ext cx="1066687" cy="10666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8" name="Group 87"/>
          <p:cNvGrpSpPr/>
          <p:nvPr/>
        </p:nvGrpSpPr>
        <p:grpSpPr>
          <a:xfrm>
            <a:off x="1676400" y="3659670"/>
            <a:ext cx="2712789" cy="2727548"/>
            <a:chOff x="-376034" y="163287"/>
            <a:chExt cx="3014213" cy="3030612"/>
          </a:xfrm>
          <a:effectLst>
            <a:outerShdw blurRad="177800" dist="38100" dir="2700000" sx="102000" sy="102000" algn="tl" rotWithShape="0">
              <a:prstClr val="black">
                <a:alpha val="25000"/>
              </a:prstClr>
            </a:outerShdw>
          </a:effectLst>
        </p:grpSpPr>
        <p:grpSp>
          <p:nvGrpSpPr>
            <p:cNvPr id="89" name="Group 88"/>
            <p:cNvGrpSpPr/>
            <p:nvPr/>
          </p:nvGrpSpPr>
          <p:grpSpPr>
            <a:xfrm rot="21145166">
              <a:off x="-376034" y="635020"/>
              <a:ext cx="3014213" cy="2558879"/>
              <a:chOff x="2362200" y="1981200"/>
              <a:chExt cx="3657600" cy="3657600"/>
            </a:xfrm>
          </p:grpSpPr>
          <p:sp>
            <p:nvSpPr>
              <p:cNvPr id="91" name="Folded Corner 90"/>
              <p:cNvSpPr/>
              <p:nvPr/>
            </p:nvSpPr>
            <p:spPr>
              <a:xfrm>
                <a:off x="2362200" y="1981200"/>
                <a:ext cx="3657600" cy="3657600"/>
              </a:xfrm>
              <a:prstGeom prst="folded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92" name="Folded Corner 91"/>
              <p:cNvSpPr/>
              <p:nvPr/>
            </p:nvSpPr>
            <p:spPr>
              <a:xfrm>
                <a:off x="2362200" y="1981200"/>
                <a:ext cx="3657600" cy="3657600"/>
              </a:xfrm>
              <a:prstGeom prst="foldedCorner">
                <a:avLst/>
              </a:prstGeom>
              <a:blipFill dpi="0" rotWithShape="1">
                <a:blip r:embed="rId4">
                  <a:alphaModFix amt="6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black"/>
                    </a:solidFill>
                    <a:latin typeface="Arial" panose="020B0604020202020204" pitchFamily="34" charset="0"/>
                    <a:cs typeface="Arial" panose="020B0604020202020204" pitchFamily="34" charset="0"/>
                  </a:rPr>
                  <a:t>NOT foods served</a:t>
                </a:r>
                <a:endParaRPr lang="en-US" sz="2800" dirty="0">
                  <a:solidFill>
                    <a:prstClr val="black"/>
                  </a:solidFill>
                  <a:latin typeface="Arial" panose="020B0604020202020204" pitchFamily="34" charset="0"/>
                  <a:cs typeface="Arial" panose="020B0604020202020204" pitchFamily="34" charset="0"/>
                </a:endParaRPr>
              </a:p>
            </p:txBody>
          </p:sp>
        </p:grpSp>
        <p:pic>
          <p:nvPicPr>
            <p:cNvPr id="90" name="Picture 2" descr="C:\Users\John.Wilson\AppData\Local\Microsoft\Windows\Temporary Internet Files\Content.IE5\9145UIGK\MC900432586[1].png"/>
            <p:cNvPicPr>
              <a:picLocks noChangeAspect="1" noChangeArrowheads="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608142" y="163287"/>
              <a:ext cx="1066687" cy="1066686"/>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4277790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527638" y="370115"/>
            <a:ext cx="8121582" cy="1772046"/>
            <a:chOff x="1170942" y="522515"/>
            <a:chExt cx="8121582" cy="1772046"/>
          </a:xfrm>
        </p:grpSpPr>
        <p:sp>
          <p:nvSpPr>
            <p:cNvPr id="6" name="TextBox 5"/>
            <p:cNvSpPr txBox="1"/>
            <p:nvPr/>
          </p:nvSpPr>
          <p:spPr>
            <a:xfrm>
              <a:off x="1170942" y="522515"/>
              <a:ext cx="8121582" cy="1323439"/>
            </a:xfrm>
            <a:prstGeom prst="rect">
              <a:avLst/>
            </a:prstGeom>
            <a:noFill/>
          </p:spPr>
          <p:txBody>
            <a:bodyPr wrap="none" rtlCol="0">
              <a:spAutoFit/>
            </a:bodyPr>
            <a:lstStyle/>
            <a:p>
              <a:pPr algn="ctr" defTabSz="914400"/>
              <a:r>
                <a:rPr lang="en-US" sz="4000" dirty="0" smtClean="0">
                  <a:solidFill>
                    <a:srgbClr val="00A9E0"/>
                  </a:solidFill>
                  <a:latin typeface="Arial Black" panose="020B0A04020102020204" pitchFamily="34" charset="0"/>
                </a:rPr>
                <a:t>SMART SNACKS IN SCHOOL</a:t>
              </a:r>
            </a:p>
            <a:p>
              <a:pPr algn="ctr" defTabSz="914400"/>
              <a:r>
                <a:rPr lang="en-US" sz="4000" dirty="0" smtClean="0">
                  <a:solidFill>
                    <a:srgbClr val="00A9E0"/>
                  </a:solidFill>
                  <a:latin typeface="Arial Black" panose="020B0A04020102020204" pitchFamily="34" charset="0"/>
                </a:rPr>
                <a:t>NUTRITION STANDARDS</a:t>
              </a:r>
              <a:endParaRPr lang="en-US" sz="4000" dirty="0">
                <a:solidFill>
                  <a:srgbClr val="00A9E0"/>
                </a:solidFill>
                <a:latin typeface="Arial Black" panose="020B0A04020102020204" pitchFamily="34" charset="0"/>
              </a:endParaRPr>
            </a:p>
          </p:txBody>
        </p:sp>
        <p:cxnSp>
          <p:nvCxnSpPr>
            <p:cNvPr id="8" name="Straight Connector 7"/>
            <p:cNvCxnSpPr/>
            <p:nvPr/>
          </p:nvCxnSpPr>
          <p:spPr>
            <a:xfrm>
              <a:off x="1975479" y="2294561"/>
              <a:ext cx="6482721" cy="0"/>
            </a:xfrm>
            <a:prstGeom prst="line">
              <a:avLst/>
            </a:prstGeom>
            <a:ln w="25400">
              <a:solidFill>
                <a:schemeClr val="bg2">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2271257" y="3332018"/>
            <a:ext cx="4558145" cy="2022764"/>
            <a:chOff x="2362200" y="3235036"/>
            <a:chExt cx="4558145" cy="2022764"/>
          </a:xfrm>
        </p:grpSpPr>
        <p:cxnSp>
          <p:nvCxnSpPr>
            <p:cNvPr id="10" name="Straight Connector 9"/>
            <p:cNvCxnSpPr/>
            <p:nvPr/>
          </p:nvCxnSpPr>
          <p:spPr>
            <a:xfrm>
              <a:off x="2362200" y="3997036"/>
              <a:ext cx="304800" cy="616527"/>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288972" y="3979718"/>
              <a:ext cx="304800" cy="616527"/>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6615545" y="3979718"/>
              <a:ext cx="304800" cy="616527"/>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3764972" y="4031673"/>
              <a:ext cx="304800" cy="616527"/>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054186" y="5257800"/>
              <a:ext cx="1387186" cy="0"/>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5372965" y="3269673"/>
              <a:ext cx="1387186" cy="0"/>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2569151" y="3235036"/>
              <a:ext cx="1387186" cy="0"/>
            </a:xfrm>
            <a:prstGeom prst="line">
              <a:avLst/>
            </a:prstGeom>
            <a:ln w="25400">
              <a:solidFill>
                <a:schemeClr val="bg2">
                  <a:alpha val="50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4" name="Rounded Rectangle 3"/>
          <p:cNvSpPr/>
          <p:nvPr/>
        </p:nvSpPr>
        <p:spPr>
          <a:xfrm>
            <a:off x="1052057" y="2570018"/>
            <a:ext cx="1524000" cy="1524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1600" dirty="0" smtClean="0">
                <a:solidFill>
                  <a:prstClr val="white"/>
                </a:solidFill>
                <a:latin typeface="Arial Black" panose="020B0A04020102020204" pitchFamily="34" charset="0"/>
              </a:rPr>
              <a:t>Vending Machines</a:t>
            </a:r>
            <a:endParaRPr lang="en-US" sz="1600" dirty="0">
              <a:solidFill>
                <a:prstClr val="white"/>
              </a:solidFill>
              <a:latin typeface="Arial Black" panose="020B0A04020102020204" pitchFamily="34" charset="0"/>
            </a:endParaRPr>
          </a:p>
        </p:txBody>
      </p:sp>
      <p:sp>
        <p:nvSpPr>
          <p:cNvPr id="29" name="Rounded Rectangle 28"/>
          <p:cNvSpPr/>
          <p:nvPr/>
        </p:nvSpPr>
        <p:spPr>
          <a:xfrm>
            <a:off x="2439243" y="4592782"/>
            <a:ext cx="1524000" cy="15240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1600" dirty="0" smtClean="0">
                <a:solidFill>
                  <a:prstClr val="white"/>
                </a:solidFill>
                <a:latin typeface="Arial Black" panose="020B0A04020102020204" pitchFamily="34" charset="0"/>
              </a:rPr>
              <a:t>A la Carte </a:t>
            </a:r>
            <a:endParaRPr lang="en-US" sz="1600" dirty="0">
              <a:solidFill>
                <a:prstClr val="white"/>
              </a:solidFill>
              <a:latin typeface="Arial Black" panose="020B0A04020102020204" pitchFamily="34" charset="0"/>
            </a:endParaRPr>
          </a:p>
        </p:txBody>
      </p:sp>
      <p:sp>
        <p:nvSpPr>
          <p:cNvPr id="33" name="Rounded Rectangle 32"/>
          <p:cNvSpPr/>
          <p:nvPr/>
        </p:nvSpPr>
        <p:spPr>
          <a:xfrm>
            <a:off x="5213615" y="4592782"/>
            <a:ext cx="1524000" cy="1524000"/>
          </a:xfrm>
          <a:prstGeom prst="roundRect">
            <a:avLst/>
          </a:prstGeom>
          <a:solidFill>
            <a:srgbClr val="A71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1600" dirty="0" smtClean="0">
                <a:solidFill>
                  <a:prstClr val="white"/>
                </a:solidFill>
                <a:latin typeface="Arial Black" panose="020B0A04020102020204" pitchFamily="34" charset="0"/>
              </a:rPr>
              <a:t>Snack Carts</a:t>
            </a:r>
            <a:endParaRPr lang="en-US" sz="1600" dirty="0">
              <a:solidFill>
                <a:prstClr val="white"/>
              </a:solidFill>
              <a:latin typeface="Arial Black" panose="020B0A04020102020204" pitchFamily="34" charset="0"/>
            </a:endParaRPr>
          </a:p>
        </p:txBody>
      </p:sp>
      <p:sp>
        <p:nvSpPr>
          <p:cNvPr id="28" name="Rounded Rectangle 27"/>
          <p:cNvSpPr/>
          <p:nvPr/>
        </p:nvSpPr>
        <p:spPr>
          <a:xfrm>
            <a:off x="3826429" y="2604655"/>
            <a:ext cx="1524000" cy="1524000"/>
          </a:xfrm>
          <a:prstGeom prst="round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1600" dirty="0" smtClean="0">
                <a:solidFill>
                  <a:prstClr val="white"/>
                </a:solidFill>
                <a:latin typeface="Arial Black" panose="020B0A04020102020204" pitchFamily="34" charset="0"/>
              </a:rPr>
              <a:t>School Stores</a:t>
            </a:r>
            <a:endParaRPr lang="en-US" sz="1600" dirty="0">
              <a:solidFill>
                <a:prstClr val="white"/>
              </a:solidFill>
              <a:latin typeface="Arial Black" panose="020B0A04020102020204" pitchFamily="34" charset="0"/>
            </a:endParaRPr>
          </a:p>
        </p:txBody>
      </p:sp>
      <p:sp>
        <p:nvSpPr>
          <p:cNvPr id="22" name="Rounded Rectangle 21"/>
          <p:cNvSpPr/>
          <p:nvPr/>
        </p:nvSpPr>
        <p:spPr>
          <a:xfrm>
            <a:off x="6669208" y="2604655"/>
            <a:ext cx="1524000" cy="1524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defTabSz="914400"/>
            <a:r>
              <a:rPr lang="en-US" sz="1600" dirty="0" smtClean="0">
                <a:solidFill>
                  <a:prstClr val="white"/>
                </a:solidFill>
                <a:latin typeface="Arial Black" panose="020B0A04020102020204" pitchFamily="34" charset="0"/>
              </a:rPr>
              <a:t>Fundraising</a:t>
            </a:r>
            <a:endParaRPr lang="en-US" sz="1600" dirty="0">
              <a:solidFill>
                <a:prstClr val="white"/>
              </a:solidFill>
              <a:latin typeface="Arial Black" panose="020B0A04020102020204" pitchFamily="34" charset="0"/>
            </a:endParaRPr>
          </a:p>
        </p:txBody>
      </p:sp>
    </p:spTree>
    <p:custDataLst>
      <p:tags r:id="rId1"/>
    </p:custDataLst>
    <p:extLst>
      <p:ext uri="{BB962C8B-B14F-4D97-AF65-F5344CB8AC3E}">
        <p14:creationId xmlns:p14="http://schemas.microsoft.com/office/powerpoint/2010/main" val="33134286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6604"/>
            <a:ext cx="8915400" cy="1450757"/>
          </a:xfrm>
        </p:spPr>
        <p:txBody>
          <a:bodyPr>
            <a:normAutofit/>
          </a:bodyPr>
          <a:lstStyle/>
          <a:p>
            <a:r>
              <a:rPr lang="en-US" dirty="0" smtClean="0">
                <a:solidFill>
                  <a:schemeClr val="accent1">
                    <a:lumMod val="75000"/>
                  </a:schemeClr>
                </a:solidFill>
              </a:rPr>
              <a:t> </a:t>
            </a:r>
            <a:r>
              <a:rPr lang="en-US" sz="4400" dirty="0" smtClean="0">
                <a:solidFill>
                  <a:schemeClr val="accent1">
                    <a:lumMod val="75000"/>
                  </a:schemeClr>
                </a:solidFill>
                <a:latin typeface="Arial Black" panose="020B0A04020102020204" pitchFamily="34" charset="0"/>
              </a:rPr>
              <a:t>What are competitive foods?</a:t>
            </a:r>
            <a:endParaRPr lang="en-US" sz="4400"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endParaRPr lang="en-US" u="sng" dirty="0" smtClean="0"/>
          </a:p>
          <a:p>
            <a:pPr>
              <a:buNone/>
            </a:pPr>
            <a:r>
              <a:rPr lang="en-US" dirty="0" smtClean="0"/>
              <a:t>	</a:t>
            </a:r>
            <a:r>
              <a:rPr lang="en-US" sz="2800" u="sng" dirty="0" smtClean="0"/>
              <a:t>Competitive food</a:t>
            </a:r>
            <a:r>
              <a:rPr lang="en-US" sz="2800" dirty="0" smtClean="0"/>
              <a:t>:  all food and beverages sold to students on the </a:t>
            </a:r>
            <a:r>
              <a:rPr lang="en-US" sz="2800" u="sng" dirty="0" smtClean="0"/>
              <a:t>School campus</a:t>
            </a:r>
            <a:r>
              <a:rPr lang="en-US" sz="2800" dirty="0" smtClean="0"/>
              <a:t> during the </a:t>
            </a:r>
            <a:r>
              <a:rPr lang="en-US" sz="2800" u="sng" dirty="0" smtClean="0"/>
              <a:t>School day</a:t>
            </a:r>
            <a:r>
              <a:rPr lang="en-US" sz="2800" dirty="0" smtClean="0"/>
              <a:t>, other than those meals reimbursable under programs authorized by the NSLA and the CNA.  </a:t>
            </a:r>
          </a:p>
          <a:p>
            <a:pPr>
              <a:buNone/>
            </a:pPr>
            <a:endParaRPr lang="en-US"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Black" panose="020B0A04020102020204" pitchFamily="34" charset="0"/>
              </a:rPr>
              <a:t>Where?</a:t>
            </a:r>
            <a:endParaRPr lang="en-US" sz="4000" dirty="0">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CBB548E-D236-48B0-B771-751CF2B41A16}" type="slidenum">
              <a:rPr lang="en-US" smtClean="0"/>
              <a:pPr/>
              <a:t>6</a:t>
            </a:fld>
            <a:endParaRPr lang="en-US" dirty="0"/>
          </a:p>
        </p:txBody>
      </p:sp>
      <p:pic>
        <p:nvPicPr>
          <p:cNvPr id="110594" name="Picture 2" descr="campuses,cell phones,colleges,computers,education,females,Fotolia,friends,girls,laptop computers,people,Photographs,schools,students,studies,studying,teenagers,teens,texting,texts,women"/>
          <p:cNvPicPr>
            <a:picLocks noChangeAspect="1" noChangeArrowheads="1"/>
          </p:cNvPicPr>
          <p:nvPr/>
        </p:nvPicPr>
        <p:blipFill>
          <a:blip r:embed="rId3" cstate="print"/>
          <a:srcRect t="17231" b="18769"/>
          <a:stretch>
            <a:fillRect/>
          </a:stretch>
        </p:blipFill>
        <p:spPr bwMode="auto">
          <a:xfrm>
            <a:off x="5486400" y="4191000"/>
            <a:ext cx="3505200" cy="2243328"/>
          </a:xfrm>
          <a:prstGeom prst="rect">
            <a:avLst/>
          </a:prstGeom>
          <a:noFill/>
          <a:ln w="38100">
            <a:solidFill>
              <a:schemeClr val="tx1"/>
            </a:solidFill>
          </a:ln>
          <a:effectLst>
            <a:outerShdw blurRad="50800" dist="38100" dir="5400000" algn="t" rotWithShape="0">
              <a:prstClr val="black">
                <a:alpha val="40000"/>
              </a:prstClr>
            </a:outerShdw>
          </a:effectLst>
        </p:spPr>
      </p:pic>
      <p:sp>
        <p:nvSpPr>
          <p:cNvPr id="6" name="Rounded Rectangle 5"/>
          <p:cNvSpPr/>
          <p:nvPr/>
        </p:nvSpPr>
        <p:spPr>
          <a:xfrm>
            <a:off x="480060" y="2116879"/>
            <a:ext cx="8229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81192" y="2228003"/>
            <a:ext cx="7989752" cy="1962997"/>
          </a:xfrm>
        </p:spPr>
        <p:txBody>
          <a:bodyPr>
            <a:normAutofit/>
          </a:bodyPr>
          <a:lstStyle/>
          <a:p>
            <a:pPr>
              <a:buNone/>
            </a:pPr>
            <a:r>
              <a:rPr lang="en-US" sz="3200" dirty="0" smtClean="0"/>
              <a:t>	</a:t>
            </a:r>
            <a:r>
              <a:rPr lang="en-US" sz="3200" u="sng" dirty="0" smtClean="0"/>
              <a:t>School campus:</a:t>
            </a:r>
            <a:r>
              <a:rPr lang="en-US" sz="3200" dirty="0" smtClean="0"/>
              <a:t> all areas of the property under the jurisdiction of the school that are accessible to students during the school day.</a:t>
            </a:r>
            <a:endParaRPr lang="en-US" sz="3200"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4638274" y="2240304"/>
            <a:ext cx="2384531" cy="130985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200" dirty="0" smtClean="0">
                <a:solidFill>
                  <a:prstClr val="white"/>
                </a:solidFill>
                <a:latin typeface="Arial Black" panose="020B0A04020102020204" pitchFamily="34" charset="0"/>
              </a:rPr>
              <a:t>Fruit, Vegetable, Protein or Dairy</a:t>
            </a:r>
            <a:endParaRPr lang="en-US" sz="2000" dirty="0">
              <a:solidFill>
                <a:prstClr val="white"/>
              </a:solidFill>
              <a:latin typeface="Arial Black" panose="020B0A04020102020204" pitchFamily="34" charset="0"/>
            </a:endParaRPr>
          </a:p>
        </p:txBody>
      </p:sp>
      <p:sp>
        <p:nvSpPr>
          <p:cNvPr id="13" name="Rounded Rectangle 12"/>
          <p:cNvSpPr/>
          <p:nvPr/>
        </p:nvSpPr>
        <p:spPr>
          <a:xfrm>
            <a:off x="2106663" y="2240305"/>
            <a:ext cx="2384531" cy="1309855"/>
          </a:xfrm>
          <a:prstGeom prst="roundRect">
            <a:avLst/>
          </a:prstGeom>
          <a:solidFill>
            <a:srgbClr val="A71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200" dirty="0" smtClean="0">
                <a:solidFill>
                  <a:prstClr val="white"/>
                </a:solidFill>
                <a:latin typeface="Arial Black" panose="020B0A04020102020204" pitchFamily="34" charset="0"/>
              </a:rPr>
              <a:t>Whole Grain</a:t>
            </a:r>
          </a:p>
        </p:txBody>
      </p:sp>
      <p:sp>
        <p:nvSpPr>
          <p:cNvPr id="14" name="Rounded Rectangle 13"/>
          <p:cNvSpPr/>
          <p:nvPr/>
        </p:nvSpPr>
        <p:spPr>
          <a:xfrm>
            <a:off x="4638273" y="3717774"/>
            <a:ext cx="2384531" cy="1309855"/>
          </a:xfrm>
          <a:prstGeom prst="round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r>
              <a:rPr lang="en-US" sz="2200" dirty="0" smtClean="0">
                <a:solidFill>
                  <a:prstClr val="white"/>
                </a:solidFill>
                <a:latin typeface="Arial Black" panose="020B0A04020102020204" pitchFamily="34" charset="0"/>
              </a:rPr>
              <a:t> </a:t>
            </a:r>
          </a:p>
          <a:p>
            <a:pPr algn="ctr" defTabSz="914400"/>
            <a:r>
              <a:rPr lang="en-US" sz="2200" dirty="0" smtClean="0">
                <a:solidFill>
                  <a:prstClr val="white"/>
                </a:solidFill>
                <a:latin typeface="Arial Black" panose="020B0A04020102020204" pitchFamily="34" charset="0"/>
              </a:rPr>
              <a:t>Contains 10% DV of certain nutrients</a:t>
            </a:r>
          </a:p>
          <a:p>
            <a:pPr algn="ctr" defTabSz="914400"/>
            <a:r>
              <a:rPr lang="en-US" sz="1600" dirty="0">
                <a:solidFill>
                  <a:prstClr val="white"/>
                </a:solidFill>
                <a:latin typeface="Arial Black" panose="020B0A04020102020204" pitchFamily="34" charset="0"/>
              </a:rPr>
              <a:t>(until July 1, 2016)</a:t>
            </a:r>
          </a:p>
          <a:p>
            <a:pPr algn="ctr" defTabSz="914400"/>
            <a:endParaRPr lang="en-US" sz="2200" dirty="0">
              <a:solidFill>
                <a:prstClr val="white"/>
              </a:solidFill>
              <a:latin typeface="Arial Black" panose="020B0A04020102020204" pitchFamily="34" charset="0"/>
            </a:endParaRPr>
          </a:p>
        </p:txBody>
      </p:sp>
      <p:sp>
        <p:nvSpPr>
          <p:cNvPr id="15" name="Rounded Rectangle 14"/>
          <p:cNvSpPr/>
          <p:nvPr/>
        </p:nvSpPr>
        <p:spPr>
          <a:xfrm>
            <a:off x="2106664" y="3717775"/>
            <a:ext cx="2384531" cy="13098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defTabSz="914400"/>
            <a:endParaRPr lang="en-US" sz="2200" dirty="0" smtClean="0">
              <a:solidFill>
                <a:prstClr val="white"/>
              </a:solidFill>
              <a:latin typeface="Arial Black" panose="020B0A04020102020204" pitchFamily="34" charset="0"/>
            </a:endParaRPr>
          </a:p>
          <a:p>
            <a:pPr algn="ctr" defTabSz="914400"/>
            <a:r>
              <a:rPr lang="en-US" sz="2200" dirty="0" smtClean="0">
                <a:solidFill>
                  <a:prstClr val="white"/>
                </a:solidFill>
                <a:latin typeface="Arial Black" panose="020B0A04020102020204" pitchFamily="34" charset="0"/>
              </a:rPr>
              <a:t>Combination Food</a:t>
            </a:r>
          </a:p>
          <a:p>
            <a:pPr algn="ctr" defTabSz="914400"/>
            <a:r>
              <a:rPr lang="en-US" sz="1600" dirty="0" smtClean="0">
                <a:solidFill>
                  <a:prstClr val="white"/>
                </a:solidFill>
                <a:latin typeface="Arial Black" panose="020B0A04020102020204" pitchFamily="34" charset="0"/>
              </a:rPr>
              <a:t>(at least ¼ c. fruit or vegetable)</a:t>
            </a:r>
            <a:endParaRPr lang="en-US" sz="1600" dirty="0">
              <a:solidFill>
                <a:prstClr val="white"/>
              </a:solidFill>
              <a:latin typeface="Arial Black" panose="020B0A04020102020204" pitchFamily="34" charset="0"/>
            </a:endParaRPr>
          </a:p>
          <a:p>
            <a:pPr algn="ctr" defTabSz="914400"/>
            <a:endParaRPr lang="en-US" sz="2200" dirty="0">
              <a:solidFill>
                <a:prstClr val="white"/>
              </a:solidFill>
              <a:latin typeface="Arial Black" panose="020B0A04020102020204" pitchFamily="34" charset="0"/>
            </a:endParaRPr>
          </a:p>
        </p:txBody>
      </p:sp>
      <p:sp>
        <p:nvSpPr>
          <p:cNvPr id="33" name="Rectangle 32"/>
          <p:cNvSpPr/>
          <p:nvPr/>
        </p:nvSpPr>
        <p:spPr>
          <a:xfrm>
            <a:off x="0" y="0"/>
            <a:ext cx="9144000" cy="1780639"/>
          </a:xfrm>
          <a:prstGeom prst="rect">
            <a:avLst/>
          </a:prstGeom>
          <a:gradFill>
            <a:gsLst>
              <a:gs pos="62000">
                <a:srgbClr val="FFFFFF"/>
              </a:gs>
              <a:gs pos="75000">
                <a:schemeClr val="bg1">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white"/>
                </a:solidFill>
              </a:rPr>
              <a:t>a</a:t>
            </a:r>
            <a:endParaRPr lang="en-US" dirty="0">
              <a:solidFill>
                <a:prstClr val="white"/>
              </a:solidFill>
            </a:endParaRPr>
          </a:p>
        </p:txBody>
      </p:sp>
      <p:grpSp>
        <p:nvGrpSpPr>
          <p:cNvPr id="22" name="Group 21"/>
          <p:cNvGrpSpPr/>
          <p:nvPr/>
        </p:nvGrpSpPr>
        <p:grpSpPr>
          <a:xfrm>
            <a:off x="152400" y="463599"/>
            <a:ext cx="8839200" cy="1323439"/>
            <a:chOff x="1694310" y="1606599"/>
            <a:chExt cx="7800388" cy="1323439"/>
          </a:xfrm>
        </p:grpSpPr>
        <p:sp>
          <p:nvSpPr>
            <p:cNvPr id="23" name="TextBox 22"/>
            <p:cNvSpPr txBox="1"/>
            <p:nvPr/>
          </p:nvSpPr>
          <p:spPr>
            <a:xfrm>
              <a:off x="1694310" y="1606599"/>
              <a:ext cx="7800388" cy="1323439"/>
            </a:xfrm>
            <a:prstGeom prst="rect">
              <a:avLst/>
            </a:prstGeom>
            <a:noFill/>
          </p:spPr>
          <p:txBody>
            <a:bodyPr wrap="square" rtlCol="0">
              <a:spAutoFit/>
            </a:bodyPr>
            <a:lstStyle/>
            <a:p>
              <a:pPr algn="ctr" defTabSz="914400"/>
              <a:r>
                <a:rPr lang="en-US" sz="4000" dirty="0" smtClean="0">
                  <a:solidFill>
                    <a:schemeClr val="accent5">
                      <a:lumMod val="50000"/>
                    </a:schemeClr>
                  </a:solidFill>
                  <a:latin typeface="Arial Black" panose="020B0A04020102020204" pitchFamily="34" charset="0"/>
                </a:rPr>
                <a:t>GENERAL STANDARDS </a:t>
              </a:r>
            </a:p>
            <a:p>
              <a:pPr algn="ctr" defTabSz="914400"/>
              <a:r>
                <a:rPr lang="en-US" sz="4000" dirty="0" smtClean="0">
                  <a:solidFill>
                    <a:schemeClr val="accent5">
                      <a:lumMod val="50000"/>
                    </a:schemeClr>
                  </a:solidFill>
                  <a:latin typeface="Arial Black" panose="020B0A04020102020204" pitchFamily="34" charset="0"/>
                </a:rPr>
                <a:t>FOR COMPETITIVE FOODS</a:t>
              </a:r>
            </a:p>
          </p:txBody>
        </p:sp>
        <p:cxnSp>
          <p:nvCxnSpPr>
            <p:cNvPr id="24" name="Straight Connector 23"/>
            <p:cNvCxnSpPr/>
            <p:nvPr/>
          </p:nvCxnSpPr>
          <p:spPr>
            <a:xfrm>
              <a:off x="2568492" y="2895600"/>
              <a:ext cx="6052025" cy="0"/>
            </a:xfrm>
            <a:prstGeom prst="line">
              <a:avLst/>
            </a:prstGeom>
            <a:ln w="25400">
              <a:solidFill>
                <a:schemeClr val="bg2">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6" name="Chevron 15"/>
          <p:cNvSpPr/>
          <p:nvPr/>
        </p:nvSpPr>
        <p:spPr>
          <a:xfrm>
            <a:off x="1105608" y="5353913"/>
            <a:ext cx="7269479" cy="898768"/>
          </a:xfrm>
          <a:prstGeom prst="chevron">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000" dirty="0">
              <a:latin typeface="Arial Black" panose="020B0A04020102020204" pitchFamily="34" charset="0"/>
            </a:endParaRPr>
          </a:p>
        </p:txBody>
      </p:sp>
      <p:sp>
        <p:nvSpPr>
          <p:cNvPr id="17" name="TextBox 16"/>
          <p:cNvSpPr txBox="1"/>
          <p:nvPr/>
        </p:nvSpPr>
        <p:spPr>
          <a:xfrm>
            <a:off x="1669666" y="5572464"/>
            <a:ext cx="6407535" cy="461665"/>
          </a:xfrm>
          <a:prstGeom prst="rect">
            <a:avLst/>
          </a:prstGeom>
          <a:noFill/>
        </p:spPr>
        <p:txBody>
          <a:bodyPr wrap="square" rtlCol="0">
            <a:spAutoFit/>
          </a:bodyPr>
          <a:lstStyle/>
          <a:p>
            <a:r>
              <a:rPr lang="en-US" sz="2400" dirty="0" smtClean="0">
                <a:solidFill>
                  <a:schemeClr val="bg1"/>
                </a:solidFill>
                <a:latin typeface="Arial Black" panose="020B0A04020102020204" pitchFamily="34" charset="0"/>
              </a:rPr>
              <a:t>MEETS ALL NUTRIENT STANDARDS</a:t>
            </a:r>
            <a:endParaRPr lang="en-US" sz="2400" dirty="0">
              <a:solidFill>
                <a:schemeClr val="bg1"/>
              </a:solidFill>
              <a:latin typeface="Arial Black" panose="020B0A04020102020204" pitchFamily="34" charset="0"/>
            </a:endParaRPr>
          </a:p>
        </p:txBody>
      </p:sp>
    </p:spTree>
    <p:custDataLst>
      <p:tags r:id="rId1"/>
    </p:custDataLst>
    <p:extLst>
      <p:ext uri="{BB962C8B-B14F-4D97-AF65-F5344CB8AC3E}">
        <p14:creationId xmlns:p14="http://schemas.microsoft.com/office/powerpoint/2010/main" val="3040935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75000"/>
                  </a:schemeClr>
                </a:solidFill>
                <a:latin typeface="Arial Black" panose="020B0A04020102020204" pitchFamily="34" charset="0"/>
                <a:cs typeface="Arial" panose="020B0604020202020204" pitchFamily="34" charset="0"/>
              </a:rPr>
              <a:t>Smart Snack Calculator</a:t>
            </a:r>
            <a:endParaRPr lang="en-US" sz="4000" dirty="0">
              <a:solidFill>
                <a:schemeClr val="accent1">
                  <a:lumMod val="75000"/>
                </a:schemeClr>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822959" y="1845734"/>
            <a:ext cx="7940041" cy="4023360"/>
          </a:xfrm>
        </p:spPr>
        <p:txBody>
          <a:bodyPr>
            <a:normAutofit/>
          </a:bodyPr>
          <a:lstStyle/>
          <a:p>
            <a:r>
              <a:rPr lang="en-US" sz="2800" dirty="0">
                <a:hlinkClick r:id="rId3"/>
              </a:rPr>
              <a:t>http://rdp.healthiergeneration.org/calc/calculator</a:t>
            </a:r>
            <a:r>
              <a:rPr lang="en-US" sz="2800" dirty="0" smtClean="0">
                <a:hlinkClick r:id="rId3"/>
              </a:rPr>
              <a:t>/</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ACBB548E-D236-48B0-B771-751CF2B41A16}" type="slidenum">
              <a:rPr lang="en-US" smtClean="0"/>
              <a:pPr/>
              <a:t>8</a:t>
            </a:fld>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9260" y="3481917"/>
            <a:ext cx="2857500" cy="2495550"/>
          </a:xfrm>
          <a:prstGeom prst="rect">
            <a:avLst/>
          </a:prstGeom>
        </p:spPr>
      </p:pic>
    </p:spTree>
    <p:extLst>
      <p:ext uri="{BB962C8B-B14F-4D97-AF65-F5344CB8AC3E}">
        <p14:creationId xmlns:p14="http://schemas.microsoft.com/office/powerpoint/2010/main" val="147129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914400" y="1600200"/>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400" dirty="0" smtClean="0">
                <a:solidFill>
                  <a:prstClr val="white"/>
                </a:solidFill>
                <a:latin typeface="Arial Black" panose="020B0A04020102020204" pitchFamily="34" charset="0"/>
              </a:rPr>
              <a:t>WATER</a:t>
            </a:r>
            <a:endParaRPr lang="en-US" sz="2400" dirty="0">
              <a:solidFill>
                <a:prstClr val="white"/>
              </a:solidFill>
              <a:latin typeface="Arial Black" panose="020B0A04020102020204" pitchFamily="34" charset="0"/>
            </a:endParaRPr>
          </a:p>
        </p:txBody>
      </p:sp>
      <p:sp>
        <p:nvSpPr>
          <p:cNvPr id="7" name="Folded Corner 6"/>
          <p:cNvSpPr/>
          <p:nvPr/>
        </p:nvSpPr>
        <p:spPr>
          <a:xfrm>
            <a:off x="3657600" y="1600200"/>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400" dirty="0" smtClean="0">
                <a:solidFill>
                  <a:prstClr val="white"/>
                </a:solidFill>
                <a:latin typeface="Arial Black" panose="020B0A04020102020204" pitchFamily="34" charset="0"/>
              </a:rPr>
              <a:t>NON FAT MILK</a:t>
            </a:r>
            <a:endParaRPr lang="en-US" dirty="0">
              <a:solidFill>
                <a:prstClr val="white"/>
              </a:solidFill>
              <a:latin typeface="Arial Black" panose="020B0A04020102020204" pitchFamily="34" charset="0"/>
            </a:endParaRPr>
          </a:p>
        </p:txBody>
      </p:sp>
      <p:sp>
        <p:nvSpPr>
          <p:cNvPr id="8" name="Folded Corner 7"/>
          <p:cNvSpPr/>
          <p:nvPr/>
        </p:nvSpPr>
        <p:spPr>
          <a:xfrm>
            <a:off x="6400800" y="1600200"/>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400" dirty="0" smtClean="0">
                <a:solidFill>
                  <a:prstClr val="white"/>
                </a:solidFill>
                <a:latin typeface="Arial Black" panose="020B0A04020102020204" pitchFamily="34" charset="0"/>
              </a:rPr>
              <a:t>LOW FAT MILK</a:t>
            </a:r>
          </a:p>
        </p:txBody>
      </p:sp>
      <p:grpSp>
        <p:nvGrpSpPr>
          <p:cNvPr id="6" name="Group 5"/>
          <p:cNvGrpSpPr/>
          <p:nvPr/>
        </p:nvGrpSpPr>
        <p:grpSpPr>
          <a:xfrm>
            <a:off x="762000" y="533400"/>
            <a:ext cx="4427560" cy="646331"/>
            <a:chOff x="830240" y="685800"/>
            <a:chExt cx="4427560" cy="646331"/>
          </a:xfrm>
        </p:grpSpPr>
        <p:sp>
          <p:nvSpPr>
            <p:cNvPr id="9" name="TextBox 8"/>
            <p:cNvSpPr txBox="1"/>
            <p:nvPr/>
          </p:nvSpPr>
          <p:spPr>
            <a:xfrm>
              <a:off x="830240" y="685800"/>
              <a:ext cx="2824812" cy="646331"/>
            </a:xfrm>
            <a:prstGeom prst="rect">
              <a:avLst/>
            </a:prstGeom>
            <a:noFill/>
          </p:spPr>
          <p:txBody>
            <a:bodyPr wrap="none" rtlCol="0">
              <a:spAutoFit/>
            </a:bodyPr>
            <a:lstStyle/>
            <a:p>
              <a:pPr defTabSz="914400"/>
              <a:r>
                <a:rPr lang="en-US" sz="3600" dirty="0" smtClean="0">
                  <a:solidFill>
                    <a:srgbClr val="003591"/>
                  </a:solidFill>
                </a:rPr>
                <a:t>ALL</a:t>
              </a:r>
              <a:r>
                <a:rPr lang="en-US" sz="3200" dirty="0" smtClean="0">
                  <a:solidFill>
                    <a:srgbClr val="003591"/>
                  </a:solidFill>
                </a:rPr>
                <a:t> </a:t>
              </a:r>
              <a:r>
                <a:rPr lang="en-US" sz="3200" dirty="0" smtClean="0">
                  <a:solidFill>
                    <a:srgbClr val="003591"/>
                  </a:solidFill>
                  <a:latin typeface="Arial Black" panose="020B0A04020102020204" pitchFamily="34" charset="0"/>
                </a:rPr>
                <a:t>GRADES</a:t>
              </a:r>
            </a:p>
          </p:txBody>
        </p:sp>
        <p:cxnSp>
          <p:nvCxnSpPr>
            <p:cNvPr id="10" name="Straight Connector 9"/>
            <p:cNvCxnSpPr/>
            <p:nvPr/>
          </p:nvCxnSpPr>
          <p:spPr>
            <a:xfrm>
              <a:off x="947471" y="1237930"/>
              <a:ext cx="4310329" cy="0"/>
            </a:xfrm>
            <a:prstGeom prst="line">
              <a:avLst/>
            </a:prstGeom>
            <a:ln w="25400">
              <a:solidFill>
                <a:schemeClr val="bg2">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17072" y="3640653"/>
            <a:ext cx="3064430" cy="369332"/>
          </a:xfrm>
          <a:prstGeom prst="rect">
            <a:avLst/>
          </a:prstGeom>
          <a:noFill/>
        </p:spPr>
        <p:txBody>
          <a:bodyPr wrap="none" rtlCol="0">
            <a:spAutoFit/>
          </a:bodyPr>
          <a:lstStyle/>
          <a:p>
            <a:pPr algn="ctr" defTabSz="914400"/>
            <a:r>
              <a:rPr lang="en-US" dirty="0" smtClean="0">
                <a:solidFill>
                  <a:srgbClr val="A4AEB5"/>
                </a:solidFill>
              </a:rPr>
              <a:t>(with or without carbonation)</a:t>
            </a:r>
            <a:endParaRPr lang="en-US" dirty="0">
              <a:solidFill>
                <a:srgbClr val="A4AEB5"/>
              </a:solidFill>
            </a:endParaRPr>
          </a:p>
        </p:txBody>
      </p:sp>
      <p:sp>
        <p:nvSpPr>
          <p:cNvPr id="24" name="TextBox 23"/>
          <p:cNvSpPr txBox="1"/>
          <p:nvPr/>
        </p:nvSpPr>
        <p:spPr>
          <a:xfrm>
            <a:off x="3688474" y="3640653"/>
            <a:ext cx="1862049" cy="369332"/>
          </a:xfrm>
          <a:prstGeom prst="rect">
            <a:avLst/>
          </a:prstGeom>
          <a:noFill/>
        </p:spPr>
        <p:txBody>
          <a:bodyPr wrap="none" rtlCol="0">
            <a:spAutoFit/>
          </a:bodyPr>
          <a:lstStyle/>
          <a:p>
            <a:pPr algn="ctr" defTabSz="914400"/>
            <a:r>
              <a:rPr lang="en-US" dirty="0" smtClean="0">
                <a:solidFill>
                  <a:srgbClr val="A4AEB5"/>
                </a:solidFill>
              </a:rPr>
              <a:t>(plain or flavored)</a:t>
            </a:r>
            <a:endParaRPr lang="en-US" dirty="0">
              <a:solidFill>
                <a:srgbClr val="A4AEB5"/>
              </a:solidFill>
            </a:endParaRPr>
          </a:p>
        </p:txBody>
      </p:sp>
      <p:sp>
        <p:nvSpPr>
          <p:cNvPr id="25" name="TextBox 24"/>
          <p:cNvSpPr txBox="1"/>
          <p:nvPr/>
        </p:nvSpPr>
        <p:spPr>
          <a:xfrm>
            <a:off x="6782811" y="3640653"/>
            <a:ext cx="1239443" cy="369332"/>
          </a:xfrm>
          <a:prstGeom prst="rect">
            <a:avLst/>
          </a:prstGeom>
          <a:noFill/>
        </p:spPr>
        <p:txBody>
          <a:bodyPr wrap="none" rtlCol="0">
            <a:spAutoFit/>
          </a:bodyPr>
          <a:lstStyle/>
          <a:p>
            <a:pPr algn="ctr" defTabSz="914400"/>
            <a:r>
              <a:rPr lang="en-US" dirty="0" smtClean="0">
                <a:solidFill>
                  <a:srgbClr val="A4AEB5"/>
                </a:solidFill>
              </a:rPr>
              <a:t>(plain only)</a:t>
            </a:r>
            <a:endParaRPr lang="en-US" dirty="0">
              <a:solidFill>
                <a:srgbClr val="A4AEB5"/>
              </a:solidFill>
            </a:endParaRPr>
          </a:p>
        </p:txBody>
      </p:sp>
      <p:grpSp>
        <p:nvGrpSpPr>
          <p:cNvPr id="26" name="Group 25"/>
          <p:cNvGrpSpPr/>
          <p:nvPr/>
        </p:nvGrpSpPr>
        <p:grpSpPr>
          <a:xfrm>
            <a:off x="1771650" y="3116143"/>
            <a:ext cx="5753100" cy="312857"/>
            <a:chOff x="1687490" y="3971480"/>
            <a:chExt cx="5753100" cy="312857"/>
          </a:xfrm>
          <a:noFill/>
        </p:grpSpPr>
        <p:sp>
          <p:nvSpPr>
            <p:cNvPr id="27" name="Right Triangle 26"/>
            <p:cNvSpPr/>
            <p:nvPr/>
          </p:nvSpPr>
          <p:spPr>
            <a:xfrm rot="18900000">
              <a:off x="1687490" y="3971480"/>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28" name="Right Triangle 27"/>
            <p:cNvSpPr/>
            <p:nvPr/>
          </p:nvSpPr>
          <p:spPr>
            <a:xfrm rot="18900000">
              <a:off x="4430690" y="4017636"/>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29" name="Right Triangle 28"/>
            <p:cNvSpPr/>
            <p:nvPr/>
          </p:nvSpPr>
          <p:spPr>
            <a:xfrm rot="18900000">
              <a:off x="7173890" y="4017637"/>
              <a:ext cx="266700" cy="266700"/>
            </a:xfrm>
            <a:prstGeom prst="rtTriangle">
              <a:avLst/>
            </a:prstGeom>
            <a:grp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grpSp>
      <p:sp>
        <p:nvSpPr>
          <p:cNvPr id="19" name="Folded Corner 18"/>
          <p:cNvSpPr/>
          <p:nvPr/>
        </p:nvSpPr>
        <p:spPr>
          <a:xfrm>
            <a:off x="3653682" y="4322264"/>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endParaRPr lang="en-US" sz="2000" dirty="0" smtClean="0">
              <a:solidFill>
                <a:prstClr val="white"/>
              </a:solidFill>
              <a:latin typeface="Arial Black" panose="020B0A04020102020204" pitchFamily="34" charset="0"/>
            </a:endParaRPr>
          </a:p>
          <a:p>
            <a:pPr algn="ctr" defTabSz="914400"/>
            <a:r>
              <a:rPr lang="en-US" sz="2000" dirty="0" smtClean="0">
                <a:solidFill>
                  <a:prstClr val="white"/>
                </a:solidFill>
                <a:latin typeface="Arial Black" panose="020B0A04020102020204" pitchFamily="34" charset="0"/>
              </a:rPr>
              <a:t>100</a:t>
            </a:r>
            <a:r>
              <a:rPr lang="en-US" sz="2000" dirty="0">
                <a:solidFill>
                  <a:prstClr val="white"/>
                </a:solidFill>
                <a:latin typeface="Arial Black" panose="020B0A04020102020204" pitchFamily="34" charset="0"/>
              </a:rPr>
              <a:t>% FRUIT OR VEGETABLE </a:t>
            </a:r>
            <a:r>
              <a:rPr lang="en-US" sz="2000" dirty="0" smtClean="0">
                <a:solidFill>
                  <a:prstClr val="white"/>
                </a:solidFill>
                <a:latin typeface="Arial Black" panose="020B0A04020102020204" pitchFamily="34" charset="0"/>
              </a:rPr>
              <a:t>JUICE DILUTED W/WATER</a:t>
            </a:r>
            <a:endParaRPr lang="en-US" sz="2000" dirty="0">
              <a:solidFill>
                <a:prstClr val="white"/>
              </a:solidFill>
              <a:latin typeface="Arial Black" panose="020B0A04020102020204" pitchFamily="34" charset="0"/>
            </a:endParaRPr>
          </a:p>
        </p:txBody>
      </p:sp>
      <p:sp>
        <p:nvSpPr>
          <p:cNvPr id="20" name="TextBox 19"/>
          <p:cNvSpPr txBox="1"/>
          <p:nvPr/>
        </p:nvSpPr>
        <p:spPr>
          <a:xfrm>
            <a:off x="3101231" y="6362717"/>
            <a:ext cx="2974661" cy="369332"/>
          </a:xfrm>
          <a:prstGeom prst="rect">
            <a:avLst/>
          </a:prstGeom>
          <a:noFill/>
        </p:spPr>
        <p:txBody>
          <a:bodyPr wrap="none" rtlCol="0">
            <a:spAutoFit/>
          </a:bodyPr>
          <a:lstStyle/>
          <a:p>
            <a:pPr algn="ctr" defTabSz="914400"/>
            <a:r>
              <a:rPr lang="en-US" dirty="0" smtClean="0">
                <a:solidFill>
                  <a:srgbClr val="A4AEB5"/>
                </a:solidFill>
              </a:rPr>
              <a:t>(</a:t>
            </a:r>
            <a:r>
              <a:rPr lang="en-US" dirty="0">
                <a:solidFill>
                  <a:srgbClr val="A4AEB5"/>
                </a:solidFill>
              </a:rPr>
              <a:t>with or without carbonation</a:t>
            </a:r>
            <a:r>
              <a:rPr lang="en-US" dirty="0" smtClean="0">
                <a:solidFill>
                  <a:srgbClr val="A4AEB5"/>
                </a:solidFill>
              </a:rPr>
              <a:t>)</a:t>
            </a:r>
            <a:endParaRPr lang="en-US" dirty="0">
              <a:solidFill>
                <a:srgbClr val="A4AEB5"/>
              </a:solidFill>
            </a:endParaRPr>
          </a:p>
        </p:txBody>
      </p:sp>
      <p:sp>
        <p:nvSpPr>
          <p:cNvPr id="21" name="Folded Corner 20"/>
          <p:cNvSpPr/>
          <p:nvPr/>
        </p:nvSpPr>
        <p:spPr>
          <a:xfrm>
            <a:off x="914400" y="4314244"/>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r>
              <a:rPr lang="en-US" sz="2100" dirty="0" smtClean="0">
                <a:solidFill>
                  <a:prstClr val="white"/>
                </a:solidFill>
                <a:latin typeface="Arial Black" panose="020B0A04020102020204" pitchFamily="34" charset="0"/>
              </a:rPr>
              <a:t>100% FRUIT OR VEGETABLE JUICE</a:t>
            </a:r>
            <a:endParaRPr lang="en-US" sz="2100" dirty="0">
              <a:solidFill>
                <a:prstClr val="white"/>
              </a:solidFill>
              <a:latin typeface="Arial Black" panose="020B0A04020102020204" pitchFamily="34" charset="0"/>
            </a:endParaRPr>
          </a:p>
        </p:txBody>
      </p:sp>
      <p:sp>
        <p:nvSpPr>
          <p:cNvPr id="22" name="TextBox 21"/>
          <p:cNvSpPr txBox="1"/>
          <p:nvPr/>
        </p:nvSpPr>
        <p:spPr>
          <a:xfrm>
            <a:off x="678765" y="6354697"/>
            <a:ext cx="2341025" cy="369332"/>
          </a:xfrm>
          <a:prstGeom prst="rect">
            <a:avLst/>
          </a:prstGeom>
          <a:noFill/>
        </p:spPr>
        <p:txBody>
          <a:bodyPr wrap="none" rtlCol="0">
            <a:spAutoFit/>
          </a:bodyPr>
          <a:lstStyle/>
          <a:p>
            <a:pPr algn="ctr" defTabSz="914400"/>
            <a:r>
              <a:rPr lang="en-US" dirty="0" smtClean="0">
                <a:solidFill>
                  <a:srgbClr val="A4AEB5"/>
                </a:solidFill>
              </a:rPr>
              <a:t>(no added sweeteners)</a:t>
            </a:r>
            <a:endParaRPr lang="en-US" dirty="0">
              <a:solidFill>
                <a:srgbClr val="A4AEB5"/>
              </a:solidFill>
            </a:endParaRPr>
          </a:p>
        </p:txBody>
      </p:sp>
      <p:sp>
        <p:nvSpPr>
          <p:cNvPr id="23" name="Folded Corner 22"/>
          <p:cNvSpPr/>
          <p:nvPr/>
        </p:nvSpPr>
        <p:spPr>
          <a:xfrm>
            <a:off x="6425343" y="4341412"/>
            <a:ext cx="1981200" cy="1981200"/>
          </a:xfrm>
          <a:prstGeom prst="foldedCorner">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a:endParaRPr lang="en-US" sz="2400" dirty="0" smtClean="0">
              <a:solidFill>
                <a:prstClr val="white"/>
              </a:solidFill>
              <a:latin typeface="Arial Black" panose="020B0A04020102020204" pitchFamily="34" charset="0"/>
            </a:endParaRPr>
          </a:p>
          <a:p>
            <a:pPr algn="ctr" defTabSz="914400"/>
            <a:endParaRPr lang="en-US" sz="1200" dirty="0" smtClean="0">
              <a:solidFill>
                <a:prstClr val="white"/>
              </a:solidFill>
              <a:latin typeface="Arial Black" panose="020B0A04020102020204" pitchFamily="34" charset="0"/>
            </a:endParaRPr>
          </a:p>
          <a:p>
            <a:pPr algn="ctr" defTabSz="914400"/>
            <a:r>
              <a:rPr lang="en-US" sz="2100" dirty="0" smtClean="0">
                <a:solidFill>
                  <a:prstClr val="white"/>
                </a:solidFill>
                <a:latin typeface="Arial Black" panose="020B0A04020102020204" pitchFamily="34" charset="0"/>
              </a:rPr>
              <a:t>SERVING SIZE LIMITS:</a:t>
            </a:r>
          </a:p>
          <a:p>
            <a:pPr algn="ctr" defTabSz="914400"/>
            <a:r>
              <a:rPr lang="en-US" sz="2000" dirty="0" smtClean="0">
                <a:solidFill>
                  <a:prstClr val="white"/>
                </a:solidFill>
                <a:latin typeface="Arial Black" panose="020B0A04020102020204" pitchFamily="34" charset="0"/>
              </a:rPr>
              <a:t>8 oz. ES</a:t>
            </a:r>
          </a:p>
          <a:p>
            <a:pPr algn="ctr" defTabSz="914400"/>
            <a:r>
              <a:rPr lang="en-US" sz="2000" dirty="0" smtClean="0">
                <a:solidFill>
                  <a:prstClr val="white"/>
                </a:solidFill>
                <a:latin typeface="Arial Black" panose="020B0A04020102020204" pitchFamily="34" charset="0"/>
              </a:rPr>
              <a:t>12 oz. MS/HS</a:t>
            </a:r>
          </a:p>
          <a:p>
            <a:pPr algn="ctr" defTabSz="914400"/>
            <a:endParaRPr lang="en-US" sz="2400" dirty="0">
              <a:solidFill>
                <a:prstClr val="white"/>
              </a:solidFill>
              <a:latin typeface="Arial Black" panose="020B0A04020102020204" pitchFamily="34" charset="0"/>
            </a:endParaRPr>
          </a:p>
        </p:txBody>
      </p:sp>
      <p:sp>
        <p:nvSpPr>
          <p:cNvPr id="30" name="TextBox 29"/>
          <p:cNvSpPr txBox="1"/>
          <p:nvPr/>
        </p:nvSpPr>
        <p:spPr>
          <a:xfrm>
            <a:off x="6723676" y="6381865"/>
            <a:ext cx="1273105" cy="369332"/>
          </a:xfrm>
          <a:prstGeom prst="rect">
            <a:avLst/>
          </a:prstGeom>
          <a:noFill/>
        </p:spPr>
        <p:txBody>
          <a:bodyPr wrap="none" rtlCol="0">
            <a:spAutoFit/>
          </a:bodyPr>
          <a:lstStyle/>
          <a:p>
            <a:pPr algn="ctr" defTabSz="914400"/>
            <a:r>
              <a:rPr lang="en-US" dirty="0" smtClean="0">
                <a:solidFill>
                  <a:srgbClr val="A4AEB5"/>
                </a:solidFill>
              </a:rPr>
              <a:t>(milk, juice)</a:t>
            </a:r>
            <a:endParaRPr lang="en-US" dirty="0">
              <a:solidFill>
                <a:srgbClr val="A4AEB5"/>
              </a:solidFill>
            </a:endParaRPr>
          </a:p>
        </p:txBody>
      </p:sp>
    </p:spTree>
    <p:custDataLst>
      <p:tags r:id="rId1"/>
    </p:custDataLst>
    <p:extLst>
      <p:ext uri="{BB962C8B-B14F-4D97-AF65-F5344CB8AC3E}">
        <p14:creationId xmlns:p14="http://schemas.microsoft.com/office/powerpoint/2010/main" val="12352319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LIDE_INDENT_LEVEL" val="0"/>
  <p:tag name="ISPRING_PRESENTER_ID" val="{5B0FB6AF-F099-4F51-8B35-D275386D630B}"/>
  <p:tag name="GENSWF_SLIDE_TITLE" val="Staff Development Tips"/>
  <p:tag name="ISPRING_CUSTOM_TIMING_USED" val="1"/>
  <p:tag name="GENSWF_ADVANCE_TIME" val="79.025"/>
  <p:tag name="TIMING" val="|1.642|11.979|19.637|24.869|10.589"/>
  <p:tag name="ISPRING_SLIDE_ID" val="{19AB93FD-2257-40DB-A847-0F43A706B6D3}"/>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ISPRING_PRESENTER_ID" val="{212BD1CA-027D-4437-B741-51FC60A8377C}"/>
  <p:tag name="GENSWF_SLIDE_TITLE" val="Supportive Stakeholders"/>
  <p:tag name="GENSWF_ADVANCE_TIME" val="19.334"/>
  <p:tag name="TIMING" val="|10.333|0.892|1.19|1.204|1.234|1.092"/>
  <p:tag name="ISPRING_SLIDE_ID" val="{6255140D-9077-4FAB-AB55-7ADB76232EBE}"/>
</p:tagLst>
</file>

<file path=ppt/tags/tag3.xml><?xml version="1.0" encoding="utf-8"?>
<p:tagLst xmlns:a="http://schemas.openxmlformats.org/drawingml/2006/main" xmlns:r="http://schemas.openxmlformats.org/officeDocument/2006/relationships" xmlns:p="http://schemas.openxmlformats.org/presentationml/2006/main">
  <p:tag name="ISPRING_SLIDE_INDENT_LEVEL" val="0"/>
  <p:tag name="ISPRING_PRESENTER_ID" val="{5B0FB6AF-F099-4F51-8B35-D275386D630B}"/>
  <p:tag name="GENSWF_SLIDE_TITLE" val="Benefits of Physical Activity"/>
  <p:tag name="TIMING" val="|15.199|2.794|2.404|4.51"/>
  <p:tag name="ISPRING_CUSTOM_TIMING_USED" val="1"/>
  <p:tag name="GENSWF_ADVANCE_TIME" val="46.079"/>
  <p:tag name="ISPRING_SLIDE_ID" val="{378C0A62-F6E8-40B3-B177-0CF1FBD740AC}"/>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Lesson Outcomes"/>
  <p:tag name="GENSWF_ADVANCE_TIME" val="18.66"/>
  <p:tag name="ISPRING_SLIDE_INDENT_LEVEL" val="0"/>
  <p:tag name="ISPRING_SLIDE_ID" val="{B420E8E5-1752-4633-8640-A775FC7C29CC}"/>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Lesson Outcomes"/>
  <p:tag name="GENSWF_ADVANCE_TIME" val="18.66"/>
  <p:tag name="ISPRING_SLIDE_INDENT_LEVEL" val="0"/>
  <p:tag name="ISPRING_SLIDE_ID" val="{B420E8E5-1752-4633-8640-A775FC7C29CC}"/>
</p:tagLst>
</file>

<file path=ppt/tags/tag6.xml><?xml version="1.0" encoding="utf-8"?>
<p:tagLst xmlns:a="http://schemas.openxmlformats.org/drawingml/2006/main" xmlns:r="http://schemas.openxmlformats.org/officeDocument/2006/relationships" xmlns:p="http://schemas.openxmlformats.org/presentationml/2006/main">
  <p:tag name="ISPRING_SLIDE_INDENT_LEVEL" val="0"/>
  <p:tag name="ISPRING_PRESENTER_ID" val="{5B0FB6AF-F099-4F51-8B35-D275386D630B}"/>
  <p:tag name="GENSWF_SLIDE_TITLE" val="Benefits of Physical Activity"/>
  <p:tag name="TIMING" val="|15.199|2.794|2.404|4.51"/>
  <p:tag name="ISPRING_CUSTOM_TIMING_USED" val="1"/>
  <p:tag name="GENSWF_ADVANCE_TIME" val="46.079"/>
  <p:tag name="ISPRING_SLIDE_ID" val="{378C0A62-F6E8-40B3-B177-0CF1FBD740AC}"/>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C02D525-BF7C-4453-9E34-580020F2A408}">
  <ds:schemaRefs>
    <ds:schemaRef ds:uri="http://schemas.microsoft.com/sharepoint/v3/contenttype/forms"/>
  </ds:schemaRefs>
</ds:datastoreItem>
</file>

<file path=customXml/itemProps2.xml><?xml version="1.0" encoding="utf-8"?>
<ds:datastoreItem xmlns:ds="http://schemas.openxmlformats.org/officeDocument/2006/customXml" ds:itemID="{1EF3520F-B1E8-45A7-A174-09D37D250A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905E6BD-D905-4566-A898-FCC9EB212D2F}">
  <ds:schemaRefs>
    <ds:schemaRef ds:uri="http://schemas.microsoft.com/office/2006/metadata/propertie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13632</TotalTime>
  <Words>1602</Words>
  <Application>Microsoft Office PowerPoint</Application>
  <PresentationFormat>On-screen Show (4:3)</PresentationFormat>
  <Paragraphs>168</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Black</vt:lpstr>
      <vt:lpstr>Calibri</vt:lpstr>
      <vt:lpstr>Calibri Light</vt:lpstr>
      <vt:lpstr>Times New Roman</vt:lpstr>
      <vt:lpstr>Retrospect</vt:lpstr>
      <vt:lpstr>The Changing Scene of School Nutrition  from school snacks to fundraising</vt:lpstr>
      <vt:lpstr>Healthy School Environment</vt:lpstr>
      <vt:lpstr>PowerPoint Presentation</vt:lpstr>
      <vt:lpstr>PowerPoint Presentation</vt:lpstr>
      <vt:lpstr> What are competitive foods?</vt:lpstr>
      <vt:lpstr>Where?</vt:lpstr>
      <vt:lpstr>PowerPoint Presentation</vt:lpstr>
      <vt:lpstr>Smart Snack Calculator</vt:lpstr>
      <vt:lpstr>PowerPoint Presentation</vt:lpstr>
      <vt:lpstr>PowerPoint Presentation</vt:lpstr>
      <vt:lpstr>PowerPoint Presentation</vt:lpstr>
      <vt:lpstr>Fundraisers</vt:lpstr>
      <vt:lpstr>USDA’s Vision</vt:lpstr>
    </vt:vector>
  </TitlesOfParts>
  <Company>USDA/FNS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Recommendations to Requirements: Change is Coming</dc:title>
  <dc:creator>mbenesch</dc:creator>
  <cp:lastModifiedBy>Seitz, Elizabeth A (EED)</cp:lastModifiedBy>
  <cp:revision>1728</cp:revision>
  <cp:lastPrinted>2015-04-16T22:41:12Z</cp:lastPrinted>
  <dcterms:created xsi:type="dcterms:W3CDTF">2011-01-07T21:09:44Z</dcterms:created>
  <dcterms:modified xsi:type="dcterms:W3CDTF">2015-05-28T17:26:42Z</dcterms:modified>
</cp:coreProperties>
</file>