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3"/>
  </p:notesMasterIdLst>
  <p:sldIdLst>
    <p:sldId id="256" r:id="rId2"/>
    <p:sldId id="257" r:id="rId3"/>
    <p:sldId id="259" r:id="rId4"/>
    <p:sldId id="258" r:id="rId5"/>
    <p:sldId id="260" r:id="rId6"/>
    <p:sldId id="261" r:id="rId7"/>
    <p:sldId id="262" r:id="rId8"/>
    <p:sldId id="264" r:id="rId9"/>
    <p:sldId id="263" r:id="rId10"/>
    <p:sldId id="265" r:id="rId11"/>
    <p:sldId id="287" r:id="rId12"/>
    <p:sldId id="267" r:id="rId13"/>
    <p:sldId id="266" r:id="rId14"/>
    <p:sldId id="268" r:id="rId15"/>
    <p:sldId id="269" r:id="rId16"/>
    <p:sldId id="270" r:id="rId17"/>
    <p:sldId id="284" r:id="rId18"/>
    <p:sldId id="286" r:id="rId19"/>
    <p:sldId id="282" r:id="rId20"/>
    <p:sldId id="283" r:id="rId21"/>
    <p:sldId id="272" r:id="rId22"/>
    <p:sldId id="273" r:id="rId23"/>
    <p:sldId id="274" r:id="rId24"/>
    <p:sldId id="275" r:id="rId25"/>
    <p:sldId id="276" r:id="rId26"/>
    <p:sldId id="277" r:id="rId27"/>
    <p:sldId id="278" r:id="rId28"/>
    <p:sldId id="280" r:id="rId29"/>
    <p:sldId id="285" r:id="rId30"/>
    <p:sldId id="279" r:id="rId31"/>
    <p:sldId id="289"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29" autoAdjust="0"/>
  </p:normalViewPr>
  <p:slideViewPr>
    <p:cSldViewPr>
      <p:cViewPr varScale="1">
        <p:scale>
          <a:sx n="62" d="100"/>
          <a:sy n="62" d="100"/>
        </p:scale>
        <p:origin x="1978"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BA808F38-45FA-4BA1-A3D3-5F695B1DEE4A}" type="datetimeFigureOut">
              <a:rPr lang="en-US" smtClean="0"/>
              <a:pPr/>
              <a:t>4/26/2017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047E94EF-7ACA-4569-B078-36713D3E9973}" type="slidenum">
              <a:rPr lang="en-US" smtClean="0"/>
              <a:pPr/>
              <a:t>‹#›</a:t>
            </a:fld>
            <a:endParaRPr lang="en-US"/>
          </a:p>
        </p:txBody>
      </p:sp>
    </p:spTree>
    <p:extLst>
      <p:ext uri="{BB962C8B-B14F-4D97-AF65-F5344CB8AC3E}">
        <p14:creationId xmlns:p14="http://schemas.microsoft.com/office/powerpoint/2010/main" val="383760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USDA Civil Rights Requirements and Child Nutrition Programs. This</a:t>
            </a:r>
            <a:r>
              <a:rPr lang="en-US" baseline="0" dirty="0" smtClean="0"/>
              <a:t> t</a:t>
            </a:r>
            <a:r>
              <a:rPr lang="en-US" dirty="0" smtClean="0"/>
              <a:t>raining presentation is developed and provided by the Alaska</a:t>
            </a:r>
            <a:r>
              <a:rPr lang="en-US" baseline="0" dirty="0" smtClean="0"/>
              <a:t> </a:t>
            </a:r>
            <a:r>
              <a:rPr lang="en-US" dirty="0" smtClean="0"/>
              <a:t>Department of Education &amp; Early Development, August 2011. </a:t>
            </a:r>
          </a:p>
          <a:p>
            <a:pPr eaLnBrk="1" hangingPunct="1"/>
            <a:endParaRPr lang="en-US" dirty="0" smtClean="0"/>
          </a:p>
          <a:p>
            <a:pPr eaLnBrk="1" hangingPunct="1"/>
            <a:r>
              <a:rPr lang="en-US" dirty="0" smtClean="0"/>
              <a:t>This session is a review of the USDA Civil Rights requirements for the Alaska Child Nutrition</a:t>
            </a:r>
            <a:r>
              <a:rPr lang="en-US" baseline="0" dirty="0" smtClean="0"/>
              <a:t> Programs which includes the National School Lunch Program, Summer Food Service Program &amp;</a:t>
            </a:r>
            <a:r>
              <a:rPr lang="en-US" dirty="0" smtClean="0"/>
              <a:t> Child and Adult Care Food Program. All Child Nutrition Programs must comply with the Federal Civil Rights as part of their permanent agreement with the Alaska Department of Education &amp; Early Development.   </a:t>
            </a:r>
          </a:p>
        </p:txBody>
      </p:sp>
      <p:sp>
        <p:nvSpPr>
          <p:cNvPr id="4" name="Slide Number Placeholder 3"/>
          <p:cNvSpPr>
            <a:spLocks noGrp="1"/>
          </p:cNvSpPr>
          <p:nvPr>
            <p:ph type="sldNum" sz="quarter" idx="10"/>
          </p:nvPr>
        </p:nvSpPr>
        <p:spPr/>
        <p:txBody>
          <a:bodyPr/>
          <a:lstStyle/>
          <a:p>
            <a:fld id="{047E94EF-7ACA-4569-B078-36713D3E9973}" type="slidenum">
              <a:rPr lang="en-US" smtClean="0"/>
              <a:pPr/>
              <a:t>1</a:t>
            </a:fld>
            <a:endParaRPr lang="en-US"/>
          </a:p>
        </p:txBody>
      </p:sp>
    </p:spTree>
    <p:extLst>
      <p:ext uri="{BB962C8B-B14F-4D97-AF65-F5344CB8AC3E}">
        <p14:creationId xmlns:p14="http://schemas.microsoft.com/office/powerpoint/2010/main" val="150711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Racial and Ethnic Data Collection is a two –step process.  Separate categories will be used when collecting and reporting Race and Ethnicity of participants.  You may collect this information either from enrollment records or actual attendance.  It is recorded from a specific point in time; for instance one day or one month, depending on what information you have available to you.</a:t>
            </a:r>
          </a:p>
          <a:p>
            <a:pPr eaLnBrk="1" hangingPunct="1"/>
            <a:endParaRPr lang="en-US" dirty="0" smtClean="0"/>
          </a:p>
          <a:p>
            <a:pPr eaLnBrk="1" hangingPunct="1"/>
            <a:r>
              <a:rPr lang="en-US" dirty="0" smtClean="0"/>
              <a:t>Ethnicity will be determined first; racial designations second. </a:t>
            </a:r>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20</a:t>
            </a:fld>
            <a:endParaRPr lang="en-US"/>
          </a:p>
        </p:txBody>
      </p:sp>
    </p:spTree>
    <p:extLst>
      <p:ext uri="{BB962C8B-B14F-4D97-AF65-F5344CB8AC3E}">
        <p14:creationId xmlns:p14="http://schemas.microsoft.com/office/powerpoint/2010/main" val="226177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Step One – Ethnic information will be determined.  For each participant, determine if they are Hispanic or Latino.  Or Not Hispanic or Latino. </a:t>
            </a:r>
          </a:p>
          <a:p>
            <a:pPr eaLnBrk="1" hangingPunct="1"/>
            <a:endParaRPr lang="en-US" dirty="0" smtClean="0"/>
          </a:p>
          <a:p>
            <a:pPr eaLnBrk="1" hangingPunct="1"/>
            <a:r>
              <a:rPr lang="en-US" dirty="0" smtClean="0"/>
              <a:t>The second step is this two step format is to determine one </a:t>
            </a:r>
            <a:r>
              <a:rPr lang="en-US" i="1" dirty="0" smtClean="0"/>
              <a:t>or more</a:t>
            </a:r>
            <a:r>
              <a:rPr lang="en-US" dirty="0" smtClean="0"/>
              <a:t> racial designations.  Participants may be considered in one or more of these categories.  </a:t>
            </a:r>
          </a:p>
          <a:p>
            <a:pPr eaLnBrk="1" hangingPunct="1"/>
            <a:endParaRPr lang="en-US" dirty="0" smtClean="0"/>
          </a:p>
          <a:p>
            <a:pPr eaLnBrk="1" hangingPunct="1"/>
            <a:r>
              <a:rPr lang="en-US" dirty="0" smtClean="0"/>
              <a:t>Racial and Ethnic data may be collected on sponsor intake forms, Confidential Income Statements or can be collected using a visual identification method.  When using visual method, review the category definitions, and make the determination to the best of your ability.  </a:t>
            </a:r>
          </a:p>
          <a:p>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21</a:t>
            </a:fld>
            <a:endParaRPr lang="en-US"/>
          </a:p>
        </p:txBody>
      </p:sp>
    </p:spTree>
    <p:extLst>
      <p:ext uri="{BB962C8B-B14F-4D97-AF65-F5344CB8AC3E}">
        <p14:creationId xmlns:p14="http://schemas.microsoft.com/office/powerpoint/2010/main" val="226033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31</a:t>
            </a:fld>
            <a:endParaRPr lang="en-US"/>
          </a:p>
        </p:txBody>
      </p:sp>
    </p:spTree>
    <p:extLst>
      <p:ext uri="{BB962C8B-B14F-4D97-AF65-F5344CB8AC3E}">
        <p14:creationId xmlns:p14="http://schemas.microsoft.com/office/powerpoint/2010/main" val="115570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Civil Rights Requirements are intended to ensure benefits of Child Nutrition Programs are made available to all eligible participants in an non-discriminatory manner.  </a:t>
            </a:r>
          </a:p>
          <a:p>
            <a:pPr eaLnBrk="1" hangingPunct="1"/>
            <a:endParaRPr lang="en-US" dirty="0" smtClean="0"/>
          </a:p>
          <a:p>
            <a:pPr eaLnBrk="1" hangingPunct="1"/>
            <a:r>
              <a:rPr lang="en-US" dirty="0" smtClean="0"/>
              <a:t>All sponsors receiving Federal monies must implement the Civil Rights requirements to be eligible for the program.</a:t>
            </a:r>
          </a:p>
          <a:p>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2</a:t>
            </a:fld>
            <a:endParaRPr lang="en-US"/>
          </a:p>
        </p:txBody>
      </p:sp>
    </p:spTree>
    <p:extLst>
      <p:ext uri="{BB962C8B-B14F-4D97-AF65-F5344CB8AC3E}">
        <p14:creationId xmlns:p14="http://schemas.microsoft.com/office/powerpoint/2010/main" val="290306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USDA, has the following protected classes: Race, Color, National Origin, Age, Sex, and Disability.</a:t>
            </a:r>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4</a:t>
            </a:fld>
            <a:endParaRPr lang="en-US"/>
          </a:p>
        </p:txBody>
      </p:sp>
    </p:spTree>
    <p:extLst>
      <p:ext uri="{BB962C8B-B14F-4D97-AF65-F5344CB8AC3E}">
        <p14:creationId xmlns:p14="http://schemas.microsoft.com/office/powerpoint/2010/main" val="246821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Any participant or potential participant may lodge a civil rights complaint at any time.  A complaint of unequal treatment may be submitted verbally, in writing or may be observed.  </a:t>
            </a:r>
          </a:p>
          <a:p>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5</a:t>
            </a:fld>
            <a:endParaRPr lang="en-US"/>
          </a:p>
        </p:txBody>
      </p:sp>
    </p:spTree>
    <p:extLst>
      <p:ext uri="{BB962C8B-B14F-4D97-AF65-F5344CB8AC3E}">
        <p14:creationId xmlns:p14="http://schemas.microsoft.com/office/powerpoint/2010/main" val="26769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Discrimination can be easily remembered by thinking of “The 4 D’s”.  Discrimination is when an individual or group of individuals are:</a:t>
            </a:r>
          </a:p>
          <a:p>
            <a:pPr eaLnBrk="1" hangingPunct="1">
              <a:buFontTx/>
              <a:buChar char="•"/>
            </a:pPr>
            <a:r>
              <a:rPr lang="en-US" b="1" dirty="0" smtClean="0"/>
              <a:t>Delayed</a:t>
            </a:r>
            <a:r>
              <a:rPr lang="en-US" dirty="0" smtClean="0"/>
              <a:t> receiving benefits or services that others receive</a:t>
            </a:r>
          </a:p>
          <a:p>
            <a:pPr eaLnBrk="1" hangingPunct="1">
              <a:buFontTx/>
              <a:buChar char="•"/>
            </a:pPr>
            <a:r>
              <a:rPr lang="en-US" b="1" dirty="0" smtClean="0"/>
              <a:t>Denied</a:t>
            </a:r>
            <a:r>
              <a:rPr lang="en-US" dirty="0" smtClean="0"/>
              <a:t> benefits or services that others receive</a:t>
            </a:r>
          </a:p>
          <a:p>
            <a:pPr eaLnBrk="1" hangingPunct="1">
              <a:buFontTx/>
              <a:buChar char="•"/>
            </a:pPr>
            <a:r>
              <a:rPr lang="en-US" dirty="0" smtClean="0"/>
              <a:t>Treated </a:t>
            </a:r>
            <a:r>
              <a:rPr lang="en-US" b="1" dirty="0" smtClean="0"/>
              <a:t>Differently</a:t>
            </a:r>
            <a:r>
              <a:rPr lang="en-US" dirty="0" smtClean="0"/>
              <a:t> than others to their disadvantage, or </a:t>
            </a:r>
          </a:p>
          <a:p>
            <a:pPr eaLnBrk="1" hangingPunct="1">
              <a:buFontTx/>
              <a:buChar char="•"/>
            </a:pPr>
            <a:r>
              <a:rPr lang="en-US" dirty="0" smtClean="0"/>
              <a:t>Given </a:t>
            </a:r>
            <a:r>
              <a:rPr lang="en-US" b="1" dirty="0" smtClean="0"/>
              <a:t>Disparate </a:t>
            </a:r>
            <a:r>
              <a:rPr lang="en-US" dirty="0" smtClean="0"/>
              <a:t>Treatment – something which does not seem discriminatory, but has a discriminatory impact in practice.</a:t>
            </a:r>
          </a:p>
        </p:txBody>
      </p:sp>
      <p:sp>
        <p:nvSpPr>
          <p:cNvPr id="4" name="Slide Number Placeholder 3"/>
          <p:cNvSpPr>
            <a:spLocks noGrp="1"/>
          </p:cNvSpPr>
          <p:nvPr>
            <p:ph type="sldNum" sz="quarter" idx="10"/>
          </p:nvPr>
        </p:nvSpPr>
        <p:spPr/>
        <p:txBody>
          <a:bodyPr/>
          <a:lstStyle/>
          <a:p>
            <a:fld id="{047E94EF-7ACA-4569-B078-36713D3E9973}" type="slidenum">
              <a:rPr lang="en-US" smtClean="0"/>
              <a:pPr/>
              <a:t>6</a:t>
            </a:fld>
            <a:endParaRPr lang="en-US"/>
          </a:p>
        </p:txBody>
      </p:sp>
    </p:spTree>
    <p:extLst>
      <p:ext uri="{BB962C8B-B14F-4D97-AF65-F5344CB8AC3E}">
        <p14:creationId xmlns:p14="http://schemas.microsoft.com/office/powerpoint/2010/main" val="298532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All Sponsors must develop a written Civil Rights Complaint Procedure and implement this procedure.  Can be as simple as documenting all complaints on the Civil Rights Complaint Record (found on CNS website) and forwarding to CNS.  Also inform </a:t>
            </a:r>
            <a:r>
              <a:rPr lang="en-US" dirty="0" err="1" smtClean="0"/>
              <a:t>complaintant</a:t>
            </a:r>
            <a:r>
              <a:rPr lang="en-US" dirty="0" smtClean="0"/>
              <a:t> they can file a complaint directly as well.</a:t>
            </a:r>
          </a:p>
          <a:p>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7</a:t>
            </a:fld>
            <a:endParaRPr lang="en-US"/>
          </a:p>
        </p:txBody>
      </p:sp>
    </p:spTree>
    <p:extLst>
      <p:ext uri="{BB962C8B-B14F-4D97-AF65-F5344CB8AC3E}">
        <p14:creationId xmlns:p14="http://schemas.microsoft.com/office/powerpoint/2010/main" val="228235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slide shows the long version of the non-discrimination statement.  The long version must be included on all written material longer than one page (front and back) which mentions USDA or CACFP.</a:t>
            </a:r>
          </a:p>
        </p:txBody>
      </p:sp>
      <p:sp>
        <p:nvSpPr>
          <p:cNvPr id="4" name="Slide Number Placeholder 3"/>
          <p:cNvSpPr>
            <a:spLocks noGrp="1"/>
          </p:cNvSpPr>
          <p:nvPr>
            <p:ph type="sldNum" sz="quarter" idx="10"/>
          </p:nvPr>
        </p:nvSpPr>
        <p:spPr/>
        <p:txBody>
          <a:bodyPr/>
          <a:lstStyle/>
          <a:p>
            <a:fld id="{047E94EF-7ACA-4569-B078-36713D3E9973}" type="slidenum">
              <a:rPr lang="en-US" smtClean="0"/>
              <a:pPr/>
              <a:t>15</a:t>
            </a:fld>
            <a:endParaRPr lang="en-US"/>
          </a:p>
        </p:txBody>
      </p:sp>
    </p:spTree>
    <p:extLst>
      <p:ext uri="{BB962C8B-B14F-4D97-AF65-F5344CB8AC3E}">
        <p14:creationId xmlns:p14="http://schemas.microsoft.com/office/powerpoint/2010/main" val="366750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provide you with racial and ethnic information, however, it is a </a:t>
            </a:r>
            <a:r>
              <a:rPr lang="en-US" u="sng" dirty="0" smtClean="0"/>
              <a:t>requirement</a:t>
            </a:r>
            <a:r>
              <a:rPr lang="en-US" dirty="0" smtClean="0"/>
              <a:t> for sponsors to collect and maintain Racial and Ethnic data on an annual basis. </a:t>
            </a:r>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16</a:t>
            </a:fld>
            <a:endParaRPr lang="en-US"/>
          </a:p>
        </p:txBody>
      </p:sp>
    </p:spTree>
    <p:extLst>
      <p:ext uri="{BB962C8B-B14F-4D97-AF65-F5344CB8AC3E}">
        <p14:creationId xmlns:p14="http://schemas.microsoft.com/office/powerpoint/2010/main" val="298062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Sponsors must collect and record Racial and Ethnic Data for all participants at all sites on an annual basis.  An important point to make is that it is </a:t>
            </a:r>
            <a:r>
              <a:rPr lang="en-US" u="sng" dirty="0" smtClean="0"/>
              <a:t>optional</a:t>
            </a:r>
            <a:r>
              <a:rPr lang="en-US" dirty="0" smtClean="0"/>
              <a:t> for participants to provide you with racial and ethnic information, however, it is a </a:t>
            </a:r>
            <a:r>
              <a:rPr lang="en-US" u="sng" dirty="0" smtClean="0"/>
              <a:t>requirement</a:t>
            </a:r>
            <a:r>
              <a:rPr lang="en-US" dirty="0" smtClean="0"/>
              <a:t> for sponsors to collect and maintain Racial and Ethnic data on an annual basis.  </a:t>
            </a:r>
          </a:p>
          <a:p>
            <a:endParaRPr lang="en-US" dirty="0"/>
          </a:p>
        </p:txBody>
      </p:sp>
      <p:sp>
        <p:nvSpPr>
          <p:cNvPr id="4" name="Slide Number Placeholder 3"/>
          <p:cNvSpPr>
            <a:spLocks noGrp="1"/>
          </p:cNvSpPr>
          <p:nvPr>
            <p:ph type="sldNum" sz="quarter" idx="10"/>
          </p:nvPr>
        </p:nvSpPr>
        <p:spPr/>
        <p:txBody>
          <a:bodyPr/>
          <a:lstStyle/>
          <a:p>
            <a:fld id="{047E94EF-7ACA-4569-B078-36713D3E9973}" type="slidenum">
              <a:rPr lang="en-US" smtClean="0"/>
              <a:pPr/>
              <a:t>19</a:t>
            </a:fld>
            <a:endParaRPr lang="en-US"/>
          </a:p>
        </p:txBody>
      </p:sp>
    </p:spTree>
    <p:extLst>
      <p:ext uri="{BB962C8B-B14F-4D97-AF65-F5344CB8AC3E}">
        <p14:creationId xmlns:p14="http://schemas.microsoft.com/office/powerpoint/2010/main" val="2262027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7B5066-0975-48CB-AB01-C12FC471DB88}" type="datetimeFigureOut">
              <a:rPr lang="en-US" smtClean="0"/>
              <a:pPr/>
              <a:t>4/26/2017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03B16B0-67E2-42C4-8F8F-6788F41579E5}" type="slidenum">
              <a:rPr lang="en-US" smtClean="0"/>
              <a:pPr/>
              <a:t>‹#›</a:t>
            </a:fld>
            <a:endParaRPr lang="en-US"/>
          </a:p>
        </p:txBody>
      </p:sp>
    </p:spTree>
  </p:cSld>
  <p:clrMapOvr>
    <a:masterClrMapping/>
  </p:clrMapOvr>
  <p:transition advClick="0" advTm="3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3B16B0-67E2-42C4-8F8F-6788F41579E5}" type="slidenum">
              <a:rPr lang="en-US" smtClean="0"/>
              <a:pPr/>
              <a:t>‹#›</a:t>
            </a:fld>
            <a:endParaRPr lang="en-US"/>
          </a:p>
        </p:txBody>
      </p:sp>
    </p:spTree>
  </p:cSld>
  <p:clrMapOvr>
    <a:masterClrMapping/>
  </p:clrMapOvr>
  <p:transition advClick="0" advTm="3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3B16B0-67E2-42C4-8F8F-6788F41579E5}" type="slidenum">
              <a:rPr lang="en-US" smtClean="0"/>
              <a:pPr/>
              <a:t>‹#›</a:t>
            </a:fld>
            <a:endParaRPr lang="en-US"/>
          </a:p>
        </p:txBody>
      </p:sp>
    </p:spTree>
  </p:cSld>
  <p:clrMapOvr>
    <a:masterClrMapping/>
  </p:clrMapOvr>
  <p:transition advClick="0" advTm="3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3B16B0-67E2-42C4-8F8F-6788F41579E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advClick="0" advTm="3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3B16B0-67E2-42C4-8F8F-6788F41579E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Click="0" advTm="3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3B16B0-67E2-42C4-8F8F-6788F41579E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Click="0" advTm="38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3B16B0-67E2-42C4-8F8F-6788F41579E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advTm="3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3B16B0-67E2-42C4-8F8F-6788F41579E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Click="0" advTm="3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7B5066-0975-48CB-AB01-C12FC471DB88}" type="datetimeFigureOut">
              <a:rPr lang="en-US" smtClean="0"/>
              <a:pPr/>
              <a:t>4/26/2017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3B16B0-67E2-42C4-8F8F-6788F41579E5}" type="slidenum">
              <a:rPr lang="en-US" smtClean="0"/>
              <a:pPr/>
              <a:t>‹#›</a:t>
            </a:fld>
            <a:endParaRPr lang="en-US"/>
          </a:p>
        </p:txBody>
      </p:sp>
    </p:spTree>
  </p:cSld>
  <p:clrMapOvr>
    <a:masterClrMapping/>
  </p:clrMapOvr>
  <p:transition advClick="0" advTm="38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7B5066-0975-48CB-AB01-C12FC471DB88}" type="datetimeFigureOut">
              <a:rPr lang="en-US" smtClean="0"/>
              <a:pPr/>
              <a:t>4/26/2017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3B16B0-67E2-42C4-8F8F-6788F41579E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advTm="38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7B5066-0975-48CB-AB01-C12FC471DB88}" type="datetimeFigureOut">
              <a:rPr lang="en-US" smtClean="0"/>
              <a:pPr/>
              <a:t>4/26/2017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03B16B0-67E2-42C4-8F8F-6788F41579E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Click="0" advTm="3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7B5066-0975-48CB-AB01-C12FC471DB88}" type="datetimeFigureOut">
              <a:rPr lang="en-US" smtClean="0"/>
              <a:pPr/>
              <a:t>4/26/2017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3B16B0-67E2-42C4-8F8F-6788F41579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advClick="0" advTm="3800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15.wav"/><Relationship Id="rId6" Type="http://schemas.openxmlformats.org/officeDocument/2006/relationships/image" Target="../media/image17.png"/><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audio" Target="../media/audio18.wav"/><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media/audio30.wav"/></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audio" Target="../media/audio31.wav"/><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in Alaska Child Nutrition Programs</a:t>
            </a:r>
            <a:endParaRPr lang="en-US" dirty="0"/>
          </a:p>
        </p:txBody>
      </p:sp>
      <p:sp>
        <p:nvSpPr>
          <p:cNvPr id="3" name="Subtitle 2"/>
          <p:cNvSpPr>
            <a:spLocks noGrp="1"/>
          </p:cNvSpPr>
          <p:nvPr>
            <p:ph type="subTitle" idx="1"/>
          </p:nvPr>
        </p:nvSpPr>
        <p:spPr/>
        <p:txBody>
          <a:bodyPr/>
          <a:lstStyle/>
          <a:p>
            <a:endParaRPr lang="en-US"/>
          </a:p>
        </p:txBody>
      </p:sp>
      <p:pic>
        <p:nvPicPr>
          <p:cNvPr id="5" name="~PP1443.WAV">
            <a:hlinkClick r:id="" action="ppaction://media"/>
          </p:cNvPr>
          <p:cNvPicPr>
            <a:picLocks noRot="1" noChangeAspect="1"/>
          </p:cNvPicPr>
          <p:nvPr>
            <a:wavAudioFile r:embed="rId1" name="~PP1443.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327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Person making complaint may choose to:</a:t>
            </a:r>
          </a:p>
          <a:p>
            <a:r>
              <a:rPr lang="en-US" dirty="0" smtClean="0"/>
              <a:t>Contact USDA directly or </a:t>
            </a:r>
          </a:p>
          <a:p>
            <a:r>
              <a:rPr lang="en-US" dirty="0" smtClean="0"/>
              <a:t>Contact AK CNP directly, or</a:t>
            </a:r>
          </a:p>
          <a:p>
            <a:r>
              <a:rPr lang="en-US" dirty="0" smtClean="0"/>
              <a:t>Notify the sponsor of their complaint </a:t>
            </a:r>
          </a:p>
          <a:p>
            <a:pPr>
              <a:buNone/>
            </a:pPr>
            <a:r>
              <a:rPr lang="en-US" dirty="0" smtClean="0">
                <a:solidFill>
                  <a:schemeClr val="bg2">
                    <a:lumMod val="50000"/>
                  </a:schemeClr>
                </a:solidFill>
              </a:rPr>
              <a:t>Programs must forward all discrimination complaints received within 3 working days</a:t>
            </a:r>
          </a:p>
          <a:p>
            <a:endParaRPr lang="en-US" dirty="0"/>
          </a:p>
        </p:txBody>
      </p:sp>
      <p:sp>
        <p:nvSpPr>
          <p:cNvPr id="3" name="Title 2"/>
          <p:cNvSpPr>
            <a:spLocks noGrp="1"/>
          </p:cNvSpPr>
          <p:nvPr>
            <p:ph type="title"/>
          </p:nvPr>
        </p:nvSpPr>
        <p:spPr/>
        <p:txBody>
          <a:bodyPr/>
          <a:lstStyle/>
          <a:p>
            <a:r>
              <a:rPr lang="en-US" dirty="0" smtClean="0"/>
              <a:t>Complaints</a:t>
            </a:r>
            <a:endParaRPr lang="en-US" dirty="0"/>
          </a:p>
        </p:txBody>
      </p:sp>
      <p:pic>
        <p:nvPicPr>
          <p:cNvPr id="5" name="~PP3029.WAV">
            <a:hlinkClick r:id="" action="ppaction://media"/>
          </p:cNvPr>
          <p:cNvPicPr>
            <a:picLocks noRot="1" noChangeAspect="1"/>
          </p:cNvPicPr>
          <p:nvPr>
            <a:wavAudioFile r:embed="rId1" name="~PP3029.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179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None/>
            </a:pPr>
            <a:r>
              <a:rPr lang="en-US" dirty="0" smtClean="0"/>
              <a:t>	All </a:t>
            </a:r>
            <a:r>
              <a:rPr lang="en-US" sz="2800" dirty="0" smtClean="0"/>
              <a:t>CNP programs must train “frontline staff” who interact with applicants or participants</a:t>
            </a:r>
          </a:p>
          <a:p>
            <a:pPr lvl="1">
              <a:lnSpc>
                <a:spcPct val="90000"/>
              </a:lnSpc>
              <a:buNone/>
            </a:pPr>
            <a:endParaRPr lang="en-US" dirty="0" smtClean="0">
              <a:latin typeface="Arial" charset="0"/>
            </a:endParaRPr>
          </a:p>
          <a:p>
            <a:pPr lvl="1">
              <a:lnSpc>
                <a:spcPct val="90000"/>
              </a:lnSpc>
              <a:buNone/>
            </a:pPr>
            <a:r>
              <a:rPr lang="en-US" sz="2800" dirty="0" smtClean="0">
                <a:latin typeface="Arial" charset="0"/>
              </a:rPr>
              <a:t>Frontline Staff </a:t>
            </a:r>
            <a:r>
              <a:rPr lang="en-US" sz="2800" i="1" dirty="0" smtClean="0">
                <a:latin typeface="Arial" charset="0"/>
              </a:rPr>
              <a:t>must</a:t>
            </a:r>
            <a:r>
              <a:rPr lang="en-US" sz="2800" dirty="0" smtClean="0">
                <a:latin typeface="Arial" charset="0"/>
              </a:rPr>
              <a:t>:</a:t>
            </a:r>
          </a:p>
          <a:p>
            <a:pPr lvl="1">
              <a:lnSpc>
                <a:spcPct val="90000"/>
              </a:lnSpc>
            </a:pPr>
            <a:r>
              <a:rPr lang="en-US" dirty="0" smtClean="0">
                <a:latin typeface="Arial" charset="0"/>
              </a:rPr>
              <a:t>be able to identify a civil rights complaint</a:t>
            </a:r>
          </a:p>
          <a:p>
            <a:pPr lvl="1">
              <a:lnSpc>
                <a:spcPct val="90000"/>
              </a:lnSpc>
            </a:pPr>
            <a:r>
              <a:rPr lang="en-US" dirty="0" smtClean="0">
                <a:latin typeface="Arial" charset="0"/>
              </a:rPr>
              <a:t>understand the basic right of the individual to file a complaint</a:t>
            </a:r>
          </a:p>
          <a:p>
            <a:pPr lvl="1">
              <a:lnSpc>
                <a:spcPct val="90000"/>
              </a:lnSpc>
            </a:pPr>
            <a:r>
              <a:rPr lang="en-US" dirty="0" smtClean="0">
                <a:latin typeface="Arial" charset="0"/>
              </a:rPr>
              <a:t>Understand and follow procedures</a:t>
            </a:r>
            <a:endParaRPr lang="en-US" dirty="0" smtClean="0"/>
          </a:p>
        </p:txBody>
      </p:sp>
      <p:sp>
        <p:nvSpPr>
          <p:cNvPr id="3" name="Title 2"/>
          <p:cNvSpPr>
            <a:spLocks noGrp="1"/>
          </p:cNvSpPr>
          <p:nvPr>
            <p:ph type="title"/>
          </p:nvPr>
        </p:nvSpPr>
        <p:spPr/>
        <p:txBody>
          <a:bodyPr/>
          <a:lstStyle/>
          <a:p>
            <a:r>
              <a:rPr lang="en-US" dirty="0" smtClean="0"/>
              <a:t>Training</a:t>
            </a:r>
            <a:endParaRPr lang="en-US" dirty="0"/>
          </a:p>
        </p:txBody>
      </p:sp>
      <p:pic>
        <p:nvPicPr>
          <p:cNvPr id="5" name="~PP2034.WAV">
            <a:hlinkClick r:id="" action="ppaction://media"/>
          </p:cNvPr>
          <p:cNvPicPr>
            <a:picLocks noRot="1" noChangeAspect="1"/>
          </p:cNvPicPr>
          <p:nvPr>
            <a:wavAudioFile r:embed="rId1" name="~PP2034.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19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None/>
            </a:pPr>
            <a:r>
              <a:rPr lang="en-US" dirty="0" smtClean="0"/>
              <a:t>Definition of “Noncompliance”</a:t>
            </a:r>
          </a:p>
          <a:p>
            <a:pPr>
              <a:lnSpc>
                <a:spcPct val="90000"/>
              </a:lnSpc>
              <a:buNone/>
            </a:pPr>
            <a:r>
              <a:rPr lang="en-US" dirty="0" smtClean="0"/>
              <a:t>  </a:t>
            </a:r>
          </a:p>
          <a:p>
            <a:pPr>
              <a:lnSpc>
                <a:spcPct val="90000"/>
              </a:lnSpc>
              <a:buNone/>
            </a:pPr>
            <a:r>
              <a:rPr lang="en-US" dirty="0" smtClean="0"/>
              <a:t>   A factual finding that any civil rights requirement, as provided by law, regulation, policy, instruction, or guidelines, is not being adhered to by a State agency, local agency, or other </a:t>
            </a:r>
            <a:r>
              <a:rPr lang="en-US" dirty="0" err="1" smtClean="0"/>
              <a:t>subrecipient</a:t>
            </a:r>
            <a:r>
              <a:rPr lang="en-US" dirty="0" smtClean="0"/>
              <a:t>.</a:t>
            </a:r>
          </a:p>
          <a:p>
            <a:endParaRPr lang="en-US" dirty="0"/>
          </a:p>
        </p:txBody>
      </p:sp>
      <p:sp>
        <p:nvSpPr>
          <p:cNvPr id="3" name="Title 2"/>
          <p:cNvSpPr>
            <a:spLocks noGrp="1"/>
          </p:cNvSpPr>
          <p:nvPr>
            <p:ph type="title"/>
          </p:nvPr>
        </p:nvSpPr>
        <p:spPr/>
        <p:txBody>
          <a:bodyPr/>
          <a:lstStyle/>
          <a:p>
            <a:r>
              <a:rPr lang="en-US" dirty="0" smtClean="0"/>
              <a:t>Resolution of Noncompliance</a:t>
            </a:r>
            <a:endParaRPr lang="en-US" dirty="0"/>
          </a:p>
        </p:txBody>
      </p:sp>
      <p:pic>
        <p:nvPicPr>
          <p:cNvPr id="5" name="~PP1858.WAV">
            <a:hlinkClick r:id="" action="ppaction://media"/>
          </p:cNvPr>
          <p:cNvPicPr>
            <a:picLocks noRot="1" noChangeAspect="1"/>
          </p:cNvPicPr>
          <p:nvPr>
            <a:wavAudioFile r:embed="rId1" name="~PP1858.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161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 place for discussion</a:t>
            </a:r>
          </a:p>
          <a:p>
            <a:r>
              <a:rPr lang="en-US" dirty="0" smtClean="0"/>
              <a:t>Define the problem</a:t>
            </a:r>
          </a:p>
          <a:p>
            <a:r>
              <a:rPr lang="en-US" dirty="0" smtClean="0"/>
              <a:t>List possible solutions</a:t>
            </a:r>
          </a:p>
          <a:p>
            <a:r>
              <a:rPr lang="en-US" dirty="0" smtClean="0"/>
              <a:t>Agree on one to try</a:t>
            </a:r>
          </a:p>
          <a:p>
            <a:r>
              <a:rPr lang="en-US" dirty="0" smtClean="0"/>
              <a:t>Agree how each will work to resolve</a:t>
            </a:r>
          </a:p>
          <a:p>
            <a:r>
              <a:rPr lang="en-US" dirty="0" smtClean="0"/>
              <a:t>Set follow-up meeting</a:t>
            </a:r>
          </a:p>
          <a:p>
            <a:r>
              <a:rPr lang="en-US" dirty="0" smtClean="0"/>
              <a:t>Document process and results</a:t>
            </a:r>
          </a:p>
          <a:p>
            <a:endParaRPr lang="en-US" dirty="0"/>
          </a:p>
        </p:txBody>
      </p:sp>
      <p:sp>
        <p:nvSpPr>
          <p:cNvPr id="3" name="Title 2"/>
          <p:cNvSpPr>
            <a:spLocks noGrp="1"/>
          </p:cNvSpPr>
          <p:nvPr>
            <p:ph type="title"/>
          </p:nvPr>
        </p:nvSpPr>
        <p:spPr/>
        <p:txBody>
          <a:bodyPr/>
          <a:lstStyle/>
          <a:p>
            <a:r>
              <a:rPr lang="en-US" dirty="0" smtClean="0"/>
              <a:t>Conflict Resolution</a:t>
            </a:r>
            <a:endParaRPr lang="en-US" dirty="0"/>
          </a:p>
        </p:txBody>
      </p:sp>
      <p:pic>
        <p:nvPicPr>
          <p:cNvPr id="6" name="~PP3256.WAV">
            <a:hlinkClick r:id="" action="ppaction://media"/>
          </p:cNvPr>
          <p:cNvPicPr>
            <a:picLocks noRot="1" noChangeAspect="1"/>
          </p:cNvPicPr>
          <p:nvPr>
            <a:wavAudioFile r:embed="rId1" name="~PP3256.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58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None/>
            </a:pPr>
            <a:r>
              <a:rPr lang="en-US" dirty="0" smtClean="0"/>
              <a:t>Quality Resolutions Procedures</a:t>
            </a:r>
          </a:p>
          <a:p>
            <a:r>
              <a:rPr lang="en-US" dirty="0" smtClean="0"/>
              <a:t>Receive – verbal or written</a:t>
            </a:r>
          </a:p>
          <a:p>
            <a:r>
              <a:rPr lang="en-US" dirty="0" smtClean="0"/>
              <a:t>Accept/File forms</a:t>
            </a:r>
          </a:p>
          <a:p>
            <a:r>
              <a:rPr lang="en-US" dirty="0" smtClean="0"/>
              <a:t>Evaluate</a:t>
            </a:r>
          </a:p>
          <a:p>
            <a:r>
              <a:rPr lang="en-US" dirty="0" smtClean="0"/>
              <a:t>Facilitate resolution/Corrective Action</a:t>
            </a:r>
          </a:p>
          <a:p>
            <a:r>
              <a:rPr lang="en-US" dirty="0" smtClean="0"/>
              <a:t>Report</a:t>
            </a:r>
          </a:p>
          <a:p>
            <a:endParaRPr lang="en-US" dirty="0"/>
          </a:p>
        </p:txBody>
      </p:sp>
      <p:sp>
        <p:nvSpPr>
          <p:cNvPr id="3" name="Title 2"/>
          <p:cNvSpPr>
            <a:spLocks noGrp="1"/>
          </p:cNvSpPr>
          <p:nvPr>
            <p:ph type="title"/>
          </p:nvPr>
        </p:nvSpPr>
        <p:spPr/>
        <p:txBody>
          <a:bodyPr/>
          <a:lstStyle/>
          <a:p>
            <a:r>
              <a:rPr lang="en-US" dirty="0" smtClean="0"/>
              <a:t>Resolution of Complaint</a:t>
            </a:r>
            <a:endParaRPr lang="en-US" dirty="0"/>
          </a:p>
        </p:txBody>
      </p:sp>
      <p:pic>
        <p:nvPicPr>
          <p:cNvPr id="6" name="~PP2978.WAV">
            <a:hlinkClick r:id="" action="ppaction://media"/>
          </p:cNvPr>
          <p:cNvPicPr>
            <a:picLocks noRot="1" noChangeAspect="1"/>
          </p:cNvPicPr>
          <p:nvPr>
            <a:wavAudioFile r:embed="rId1" name="~PP2978.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0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109728" indent="0">
              <a:buNone/>
            </a:pPr>
            <a:r>
              <a:rPr lang="en-US" sz="25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109728" indent="0">
              <a:buNone/>
            </a:pPr>
            <a:r>
              <a:rPr lang="en-US" sz="25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109728" indent="0">
              <a:buNone/>
            </a:pPr>
            <a:r>
              <a:rPr lang="en-US" sz="2500" dirty="0"/>
              <a:t>To file a program complaint of discrimination, complete the </a:t>
            </a:r>
            <a:r>
              <a:rPr lang="en-US" sz="2500" dirty="0">
                <a:hlinkClick r:id="rId4" tooltip="You are leaving DEED website"/>
              </a:rPr>
              <a:t>USDA Program Discrimination Complaint Form, (AD-3027)</a:t>
            </a:r>
            <a:r>
              <a:rPr lang="en-US" sz="2500" dirty="0"/>
              <a:t> online and at any USDA office, or write a letter addressed to USDA and provide in the letter all of the information requested in the form. To request a copy of the complaint form, call (866) 632-9992. Submit your completed form or letter to USDA by: </a:t>
            </a:r>
          </a:p>
          <a:p>
            <a:pPr marL="109728" indent="0">
              <a:buNone/>
            </a:pPr>
            <a:r>
              <a:rPr lang="en-US" sz="2500" dirty="0" smtClean="0"/>
              <a:t>1. mail</a:t>
            </a:r>
            <a:r>
              <a:rPr lang="en-US" sz="2500" dirty="0"/>
              <a:t>: U.S. Department of Agriculture</a:t>
            </a:r>
            <a:br>
              <a:rPr lang="en-US" sz="2500" dirty="0"/>
            </a:br>
            <a:r>
              <a:rPr lang="en-US" sz="2500" dirty="0"/>
              <a:t>Office of the Assistant Secretary for Civil Rights </a:t>
            </a:r>
            <a:br>
              <a:rPr lang="en-US" sz="2500" dirty="0"/>
            </a:br>
            <a:r>
              <a:rPr lang="en-US" sz="2500" dirty="0"/>
              <a:t>1400 Independence Avenue, SW </a:t>
            </a:r>
            <a:br>
              <a:rPr lang="en-US" sz="2500" dirty="0"/>
            </a:br>
            <a:r>
              <a:rPr lang="en-US" sz="2500" dirty="0"/>
              <a:t>Washington, D.C. 20250-9410; </a:t>
            </a:r>
          </a:p>
          <a:p>
            <a:pPr marL="109728" indent="0">
              <a:buNone/>
            </a:pPr>
            <a:r>
              <a:rPr lang="en-US" sz="2500" dirty="0" smtClean="0"/>
              <a:t>2. fax</a:t>
            </a:r>
            <a:r>
              <a:rPr lang="en-US" sz="2500" dirty="0"/>
              <a:t>: (202) 690-7442; or</a:t>
            </a:r>
          </a:p>
          <a:p>
            <a:pPr marL="109728" indent="0">
              <a:buNone/>
            </a:pPr>
            <a:r>
              <a:rPr lang="en-US" sz="2500" smtClean="0"/>
              <a:t>3. email</a:t>
            </a:r>
            <a:r>
              <a:rPr lang="en-US" sz="2500" dirty="0"/>
              <a:t>: </a:t>
            </a:r>
            <a:r>
              <a:rPr lang="en-US" sz="2500" dirty="0">
                <a:hlinkClick r:id="rId5"/>
              </a:rPr>
              <a:t>program.intake@usda.gov</a:t>
            </a:r>
            <a:endParaRPr lang="en-US" sz="2500" dirty="0"/>
          </a:p>
          <a:p>
            <a:pPr marL="109728" indent="0">
              <a:buNone/>
            </a:pPr>
            <a:r>
              <a:rPr lang="en-US" sz="2500" dirty="0"/>
              <a:t>This institution is an equal opportunity provider. </a:t>
            </a:r>
          </a:p>
          <a:p>
            <a:pPr>
              <a:buNone/>
            </a:pPr>
            <a:endParaRPr lang="en-US" sz="2400" dirty="0"/>
          </a:p>
        </p:txBody>
      </p:sp>
      <p:sp>
        <p:nvSpPr>
          <p:cNvPr id="3" name="Title 2"/>
          <p:cNvSpPr>
            <a:spLocks noGrp="1"/>
          </p:cNvSpPr>
          <p:nvPr>
            <p:ph type="title"/>
          </p:nvPr>
        </p:nvSpPr>
        <p:spPr/>
        <p:txBody>
          <a:bodyPr/>
          <a:lstStyle/>
          <a:p>
            <a:r>
              <a:rPr lang="en-US" dirty="0" smtClean="0"/>
              <a:t>Non-discrimination Statement</a:t>
            </a:r>
            <a:endParaRPr lang="en-US" dirty="0"/>
          </a:p>
        </p:txBody>
      </p:sp>
      <p:pic>
        <p:nvPicPr>
          <p:cNvPr id="5" name="~PP2819.WAV">
            <a:hlinkClick r:id="" action="ppaction://media"/>
          </p:cNvPr>
          <p:cNvPicPr>
            <a:picLocks noRot="1" noChangeAspect="1"/>
          </p:cNvPicPr>
          <p:nvPr>
            <a:wavAudioFile r:embed="rId1" name="~PP2819.WAV"/>
          </p:nvPr>
        </p:nvPicPr>
        <p:blipFill>
          <a:blip r:embed="rId6" cstate="print"/>
          <a:stretch>
            <a:fillRect/>
          </a:stretch>
        </p:blipFill>
        <p:spPr>
          <a:xfrm>
            <a:off x="8726488" y="6440488"/>
            <a:ext cx="244475" cy="244475"/>
          </a:xfrm>
          <a:prstGeom prst="rect">
            <a:avLst/>
          </a:prstGeom>
        </p:spPr>
      </p:pic>
    </p:spTree>
  </p:cSld>
  <p:clrMapOvr>
    <a:masterClrMapping/>
  </p:clrMapOvr>
  <p:transition advClick="0" advTm="16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‘This institution is an equal opportunity provider.’ </a:t>
            </a:r>
          </a:p>
          <a:p>
            <a:pPr algn="ctr">
              <a:buNone/>
            </a:pPr>
            <a:endParaRPr lang="en-US" dirty="0" smtClean="0"/>
          </a:p>
          <a:p>
            <a:r>
              <a:rPr lang="en-US" dirty="0" smtClean="0"/>
              <a:t>Must be in font size no smaller than the text in the document.</a:t>
            </a:r>
          </a:p>
          <a:p>
            <a:r>
              <a:rPr lang="en-US" dirty="0" smtClean="0"/>
              <a:t>May substitute the word ‘institution’ for the name of the agency/school.</a:t>
            </a:r>
          </a:p>
          <a:p>
            <a:endParaRPr lang="en-US" dirty="0"/>
          </a:p>
        </p:txBody>
      </p:sp>
      <p:sp>
        <p:nvSpPr>
          <p:cNvPr id="3" name="Title 2"/>
          <p:cNvSpPr>
            <a:spLocks noGrp="1"/>
          </p:cNvSpPr>
          <p:nvPr>
            <p:ph type="title"/>
          </p:nvPr>
        </p:nvSpPr>
        <p:spPr/>
        <p:txBody>
          <a:bodyPr/>
          <a:lstStyle/>
          <a:p>
            <a:r>
              <a:rPr lang="en-US" dirty="0" smtClean="0"/>
              <a:t>Too Long?</a:t>
            </a:r>
            <a:endParaRPr lang="en-US" dirty="0"/>
          </a:p>
        </p:txBody>
      </p:sp>
      <p:pic>
        <p:nvPicPr>
          <p:cNvPr id="6" name="~PP2434.WAV">
            <a:hlinkClick r:id="" action="ppaction://media"/>
          </p:cNvPr>
          <p:cNvPicPr>
            <a:picLocks noRot="1" noChangeAspect="1"/>
          </p:cNvPicPr>
          <p:nvPr>
            <a:wavAudioFile r:embed="rId1" name="~PP2434.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16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It Go?</a:t>
            </a:r>
            <a:endParaRPr lang="en-US" dirty="0"/>
          </a:p>
        </p:txBody>
      </p:sp>
      <p:sp>
        <p:nvSpPr>
          <p:cNvPr id="5" name="Content Placeholder 4"/>
          <p:cNvSpPr>
            <a:spLocks noGrp="1"/>
          </p:cNvSpPr>
          <p:nvPr>
            <p:ph sz="quarter" idx="2"/>
          </p:nvPr>
        </p:nvSpPr>
        <p:spPr/>
        <p:txBody>
          <a:bodyPr/>
          <a:lstStyle/>
          <a:p>
            <a:pPr eaLnBrk="0" hangingPunct="0">
              <a:spcBef>
                <a:spcPct val="50000"/>
              </a:spcBef>
              <a:defRPr/>
            </a:pPr>
            <a:r>
              <a:rPr lang="en-US" b="1" dirty="0" smtClean="0"/>
              <a:t>Enrollment Forms</a:t>
            </a:r>
          </a:p>
          <a:p>
            <a:pPr eaLnBrk="0" hangingPunct="0">
              <a:spcBef>
                <a:spcPct val="50000"/>
              </a:spcBef>
              <a:defRPr/>
            </a:pPr>
            <a:r>
              <a:rPr lang="en-US" b="1" dirty="0" smtClean="0"/>
              <a:t>Menus</a:t>
            </a:r>
          </a:p>
          <a:p>
            <a:pPr eaLnBrk="0" hangingPunct="0">
              <a:spcBef>
                <a:spcPct val="50000"/>
              </a:spcBef>
              <a:defRPr/>
            </a:pPr>
            <a:r>
              <a:rPr lang="en-US" b="1" dirty="0" smtClean="0"/>
              <a:t>Employee Handbooks</a:t>
            </a:r>
          </a:p>
          <a:p>
            <a:pPr eaLnBrk="0" hangingPunct="0">
              <a:spcBef>
                <a:spcPct val="50000"/>
              </a:spcBef>
              <a:defRPr/>
            </a:pPr>
            <a:r>
              <a:rPr lang="en-US" b="1" dirty="0" smtClean="0"/>
              <a:t>Newsletters</a:t>
            </a:r>
          </a:p>
          <a:p>
            <a:pPr eaLnBrk="0" hangingPunct="0">
              <a:spcBef>
                <a:spcPct val="50000"/>
              </a:spcBef>
              <a:defRPr/>
            </a:pPr>
            <a:r>
              <a:rPr lang="en-US" b="1" dirty="0" smtClean="0"/>
              <a:t>Brochures</a:t>
            </a:r>
            <a:endParaRPr lang="en-US" dirty="0"/>
          </a:p>
        </p:txBody>
      </p:sp>
      <p:sp>
        <p:nvSpPr>
          <p:cNvPr id="6" name="Content Placeholder 5"/>
          <p:cNvSpPr>
            <a:spLocks noGrp="1"/>
          </p:cNvSpPr>
          <p:nvPr>
            <p:ph sz="quarter" idx="4"/>
          </p:nvPr>
        </p:nvSpPr>
        <p:spPr/>
        <p:txBody>
          <a:bodyPr/>
          <a:lstStyle/>
          <a:p>
            <a:pPr eaLnBrk="0" hangingPunct="0">
              <a:spcBef>
                <a:spcPct val="50000"/>
              </a:spcBef>
              <a:defRPr/>
            </a:pPr>
            <a:r>
              <a:rPr lang="en-US" b="1" dirty="0" smtClean="0"/>
              <a:t>Parent Handbooks</a:t>
            </a:r>
          </a:p>
          <a:p>
            <a:pPr eaLnBrk="0" hangingPunct="0">
              <a:spcBef>
                <a:spcPct val="50000"/>
              </a:spcBef>
              <a:defRPr/>
            </a:pPr>
            <a:r>
              <a:rPr lang="en-US" b="1" dirty="0" smtClean="0"/>
              <a:t>Print or broadcast    advertisements</a:t>
            </a:r>
          </a:p>
          <a:p>
            <a:pPr eaLnBrk="0" hangingPunct="0">
              <a:spcBef>
                <a:spcPct val="50000"/>
              </a:spcBef>
              <a:defRPr/>
            </a:pPr>
            <a:r>
              <a:rPr lang="en-US" b="1" dirty="0" smtClean="0"/>
              <a:t>Flyers</a:t>
            </a:r>
          </a:p>
          <a:p>
            <a:pPr eaLnBrk="0" hangingPunct="0">
              <a:spcBef>
                <a:spcPct val="50000"/>
              </a:spcBef>
              <a:defRPr/>
            </a:pPr>
            <a:r>
              <a:rPr lang="en-US" b="1" dirty="0" smtClean="0"/>
              <a:t>Websites</a:t>
            </a:r>
          </a:p>
          <a:p>
            <a:endParaRPr lang="en-US" dirty="0"/>
          </a:p>
        </p:txBody>
      </p:sp>
      <p:sp>
        <p:nvSpPr>
          <p:cNvPr id="8" name="Text Placeholder 7"/>
          <p:cNvSpPr>
            <a:spLocks noGrp="1"/>
          </p:cNvSpPr>
          <p:nvPr>
            <p:ph type="body" idx="1"/>
          </p:nvPr>
        </p:nvSpPr>
        <p:spPr>
          <a:xfrm>
            <a:off x="457200" y="5410200"/>
            <a:ext cx="7467600" cy="762000"/>
          </a:xfrm>
        </p:spPr>
        <p:txBody>
          <a:bodyPr>
            <a:normAutofit fontScale="85000" lnSpcReduction="10000"/>
          </a:bodyPr>
          <a:lstStyle/>
          <a:p>
            <a:pPr algn="ctr"/>
            <a:r>
              <a:rPr lang="en-US" dirty="0" smtClean="0"/>
              <a:t>All sponsors must have the capability of providing informational materials in the appropriate translation</a:t>
            </a:r>
            <a:endParaRPr lang="en-US" dirty="0"/>
          </a:p>
        </p:txBody>
      </p:sp>
      <p:pic>
        <p:nvPicPr>
          <p:cNvPr id="9" name="~PP826.WAV">
            <a:hlinkClick r:id="" action="ppaction://media"/>
          </p:cNvPr>
          <p:cNvPicPr>
            <a:picLocks noRot="1" noChangeAspect="1"/>
          </p:cNvPicPr>
          <p:nvPr>
            <a:wavAudioFile r:embed="rId1" name="~PP826.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75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Justice For All</a:t>
            </a:r>
            <a:endParaRPr lang="en-US" dirty="0"/>
          </a:p>
        </p:txBody>
      </p:sp>
      <p:sp>
        <p:nvSpPr>
          <p:cNvPr id="6" name="Content Placeholder 5"/>
          <p:cNvSpPr>
            <a:spLocks noGrp="1"/>
          </p:cNvSpPr>
          <p:nvPr>
            <p:ph sz="quarter" idx="4"/>
          </p:nvPr>
        </p:nvSpPr>
        <p:spPr>
          <a:xfrm>
            <a:off x="3810001" y="1444294"/>
            <a:ext cx="4876800" cy="3941763"/>
          </a:xfrm>
        </p:spPr>
        <p:txBody>
          <a:bodyPr/>
          <a:lstStyle/>
          <a:p>
            <a:r>
              <a:rPr lang="en-US" dirty="0" smtClean="0"/>
              <a:t>The Non-discrimination poster must be placed where participants and potential participants have ready access (office and feeding areas).</a:t>
            </a:r>
            <a:endParaRPr lang="en-US" dirty="0"/>
          </a:p>
        </p:txBody>
      </p:sp>
      <p:pic>
        <p:nvPicPr>
          <p:cNvPr id="7" name="Content Placeholder 6"/>
          <p:cNvPicPr>
            <a:picLocks noGrp="1" noChangeAspect="1" noChangeArrowheads="1"/>
          </p:cNvPicPr>
          <p:nvPr>
            <p:ph sz="quarter" idx="2"/>
          </p:nvPr>
        </p:nvPicPr>
        <p:blipFill>
          <a:blip r:embed="rId3" cstate="print"/>
          <a:srcRect/>
          <a:stretch>
            <a:fillRect/>
          </a:stretch>
        </p:blipFill>
        <p:spPr bwMode="auto">
          <a:xfrm>
            <a:off x="914400" y="1828800"/>
            <a:ext cx="2899610" cy="3888890"/>
          </a:xfrm>
          <a:prstGeom prst="rect">
            <a:avLst/>
          </a:prstGeom>
          <a:noFill/>
          <a:ln w="9525">
            <a:noFill/>
            <a:miter lim="800000"/>
            <a:headEnd/>
            <a:tailEnd/>
          </a:ln>
        </p:spPr>
      </p:pic>
      <p:pic>
        <p:nvPicPr>
          <p:cNvPr id="13" name="~PP2164.WAV">
            <a:hlinkClick r:id="" action="ppaction://media"/>
          </p:cNvPr>
          <p:cNvPicPr>
            <a:picLocks noRot="1" noChangeAspect="1"/>
          </p:cNvPicPr>
          <p:nvPr>
            <a:wavAudioFile r:embed="rId1" name="~PP2164.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259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10000"/>
          </a:bodyPr>
          <a:lstStyle/>
          <a:p>
            <a:pPr>
              <a:defRPr/>
            </a:pPr>
            <a:r>
              <a:rPr lang="en-US" sz="2800" dirty="0" smtClean="0"/>
              <a:t>Schools/RCCIs:  </a:t>
            </a:r>
          </a:p>
          <a:p>
            <a:pPr lvl="1">
              <a:defRPr/>
            </a:pPr>
            <a:r>
              <a:rPr lang="en-US" sz="2400" dirty="0" smtClean="0"/>
              <a:t>This data is reported by districts/RCCIs to EED through other reporting methods.</a:t>
            </a:r>
          </a:p>
          <a:p>
            <a:pPr>
              <a:defRPr/>
            </a:pPr>
            <a:r>
              <a:rPr lang="en-US" sz="2800" dirty="0" smtClean="0"/>
              <a:t>CACFP/SFSP: </a:t>
            </a:r>
          </a:p>
          <a:p>
            <a:pPr lvl="1">
              <a:defRPr/>
            </a:pPr>
            <a:r>
              <a:rPr lang="en-US" sz="2400" dirty="0" smtClean="0"/>
              <a:t>Must collect Racial and Ethnic Data annually, however it is </a:t>
            </a:r>
            <a:r>
              <a:rPr lang="en-US" sz="2400" u="sng" dirty="0" smtClean="0"/>
              <a:t>optional</a:t>
            </a:r>
            <a:r>
              <a:rPr lang="en-US" sz="2400" dirty="0" smtClean="0"/>
              <a:t> for participants to provide this information on the Confidential Income Statement (CACFP) or Free and Reduced-Price Application (SFSP)</a:t>
            </a:r>
          </a:p>
          <a:p>
            <a:pPr lvl="1">
              <a:defRPr/>
            </a:pPr>
            <a:r>
              <a:rPr lang="en-US" sz="2400" dirty="0" smtClean="0"/>
              <a:t>Sponsor must collect and maintain data annually</a:t>
            </a:r>
          </a:p>
          <a:p>
            <a:pPr lvl="2">
              <a:defRPr/>
            </a:pPr>
            <a:r>
              <a:rPr lang="en-US" sz="2200" dirty="0" smtClean="0"/>
              <a:t>Report on CNP database for CACFP centers &amp; SFSP </a:t>
            </a:r>
          </a:p>
          <a:p>
            <a:pPr lvl="2">
              <a:defRPr/>
            </a:pPr>
            <a:r>
              <a:rPr lang="en-US" sz="2200" dirty="0" smtClean="0"/>
              <a:t>Sponsors of family day care homes collect by site for annual reporting</a:t>
            </a:r>
          </a:p>
          <a:p>
            <a:pPr lvl="1">
              <a:defRPr/>
            </a:pPr>
            <a:r>
              <a:rPr lang="en-US" sz="2400" dirty="0" smtClean="0"/>
              <a:t>CNP will check Racial and Ethnic data during Administrative Reviews</a:t>
            </a:r>
          </a:p>
          <a:p>
            <a:pPr>
              <a:defRPr/>
            </a:pPr>
            <a:endParaRPr lang="en-US" sz="2800" dirty="0" smtClean="0"/>
          </a:p>
        </p:txBody>
      </p:sp>
      <p:sp>
        <p:nvSpPr>
          <p:cNvPr id="3" name="Title 2"/>
          <p:cNvSpPr>
            <a:spLocks noGrp="1"/>
          </p:cNvSpPr>
          <p:nvPr>
            <p:ph type="title"/>
          </p:nvPr>
        </p:nvSpPr>
        <p:spPr/>
        <p:txBody>
          <a:bodyPr/>
          <a:lstStyle/>
          <a:p>
            <a:r>
              <a:rPr lang="en-US" dirty="0" smtClean="0"/>
              <a:t>Racial/Ethnic Data Collection</a:t>
            </a:r>
            <a:endParaRPr lang="en-US" dirty="0"/>
          </a:p>
        </p:txBody>
      </p:sp>
      <p:pic>
        <p:nvPicPr>
          <p:cNvPr id="11" name="~PP2822.WAV">
            <a:hlinkClick r:id="" action="ppaction://media"/>
          </p:cNvPr>
          <p:cNvPicPr>
            <a:picLocks noRot="1" noChangeAspect="1"/>
          </p:cNvPicPr>
          <p:nvPr>
            <a:wavAudioFile r:embed="rId1" name="~PP2822.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31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Benefits of Child Nutrition Programs are made available to all eligible participants in a non-discriminatory manner.</a:t>
            </a:r>
          </a:p>
          <a:p>
            <a:r>
              <a:rPr lang="en-US" dirty="0" smtClean="0"/>
              <a:t>All sponsors must implement Civil Rights requirements</a:t>
            </a:r>
          </a:p>
          <a:p>
            <a:endParaRPr lang="en-US" dirty="0"/>
          </a:p>
        </p:txBody>
      </p:sp>
      <p:sp>
        <p:nvSpPr>
          <p:cNvPr id="2" name="Title 1"/>
          <p:cNvSpPr>
            <a:spLocks noGrp="1"/>
          </p:cNvSpPr>
          <p:nvPr>
            <p:ph type="title"/>
          </p:nvPr>
        </p:nvSpPr>
        <p:spPr/>
        <p:txBody>
          <a:bodyPr/>
          <a:lstStyle/>
          <a:p>
            <a:r>
              <a:rPr lang="en-US" dirty="0" smtClean="0">
                <a:solidFill>
                  <a:schemeClr val="tx2">
                    <a:satMod val="130000"/>
                  </a:schemeClr>
                </a:solidFill>
              </a:rPr>
              <a:t>USDA Civil Rights</a:t>
            </a:r>
            <a:endParaRPr lang="en-US" dirty="0"/>
          </a:p>
        </p:txBody>
      </p:sp>
      <p:pic>
        <p:nvPicPr>
          <p:cNvPr id="5" name="~PP4075.WAV">
            <a:hlinkClick r:id="" action="ppaction://media"/>
          </p:cNvPr>
          <p:cNvPicPr>
            <a:picLocks noRot="1" noChangeAspect="1"/>
          </p:cNvPicPr>
          <p:nvPr>
            <a:wavAudioFile r:embed="rId1" name="~PP4075.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189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u="sng" dirty="0" smtClean="0"/>
              <a:t>Two-Step Format:</a:t>
            </a:r>
            <a:r>
              <a:rPr lang="en-US" sz="2800" dirty="0" smtClean="0"/>
              <a:t> - separate categories will be used when collecting and reporting Race and Ethnicity. </a:t>
            </a:r>
          </a:p>
          <a:p>
            <a:endParaRPr lang="en-US" sz="2800" dirty="0" smtClean="0"/>
          </a:p>
          <a:p>
            <a:pPr>
              <a:buFontTx/>
              <a:buChar char="•"/>
            </a:pPr>
            <a:r>
              <a:rPr lang="en-US" sz="2800" b="1" dirty="0" smtClean="0"/>
              <a:t>Ethnicity</a:t>
            </a:r>
            <a:r>
              <a:rPr lang="en-US" sz="2800" dirty="0" smtClean="0"/>
              <a:t> will be collected first</a:t>
            </a:r>
          </a:p>
          <a:p>
            <a:pPr lvl="1">
              <a:buFontTx/>
              <a:buChar char="•"/>
            </a:pPr>
            <a:endParaRPr lang="en-US" sz="2800" dirty="0" smtClean="0"/>
          </a:p>
          <a:p>
            <a:pPr>
              <a:buFontTx/>
              <a:buChar char="•"/>
            </a:pPr>
            <a:r>
              <a:rPr lang="en-US" sz="2800" dirty="0" smtClean="0"/>
              <a:t>R</a:t>
            </a:r>
            <a:r>
              <a:rPr lang="en-US" sz="2800" b="1" dirty="0" smtClean="0"/>
              <a:t>acial</a:t>
            </a:r>
            <a:r>
              <a:rPr lang="en-US" sz="2800" dirty="0" smtClean="0"/>
              <a:t> designations second</a:t>
            </a:r>
            <a:endParaRPr lang="en-US" sz="2800" u="sng" dirty="0" smtClean="0"/>
          </a:p>
          <a:p>
            <a:endParaRPr lang="en-US" dirty="0"/>
          </a:p>
        </p:txBody>
      </p:sp>
      <p:sp>
        <p:nvSpPr>
          <p:cNvPr id="3" name="Title 2"/>
          <p:cNvSpPr>
            <a:spLocks noGrp="1"/>
          </p:cNvSpPr>
          <p:nvPr>
            <p:ph type="title"/>
          </p:nvPr>
        </p:nvSpPr>
        <p:spPr/>
        <p:txBody>
          <a:bodyPr/>
          <a:lstStyle/>
          <a:p>
            <a:r>
              <a:rPr lang="en-US" dirty="0" smtClean="0"/>
              <a:t>Racial/Ethnic Data Collection</a:t>
            </a:r>
            <a:endParaRPr lang="en-US" dirty="0"/>
          </a:p>
        </p:txBody>
      </p:sp>
      <p:pic>
        <p:nvPicPr>
          <p:cNvPr id="8" name="~PP873.WAV">
            <a:hlinkClick r:id="" action="ppaction://media"/>
          </p:cNvPr>
          <p:cNvPicPr>
            <a:picLocks noRot="1" noChangeAspect="1"/>
          </p:cNvPicPr>
          <p:nvPr>
            <a:wavAudioFile r:embed="rId1" name="~PP873.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266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50000"/>
              </a:lnSpc>
              <a:spcBef>
                <a:spcPct val="50000"/>
              </a:spcBef>
              <a:buNone/>
              <a:defRPr/>
            </a:pPr>
            <a:r>
              <a:rPr lang="en-US" sz="2800" b="1" u="sng" dirty="0" smtClean="0"/>
              <a:t>Ethnicity:</a:t>
            </a:r>
          </a:p>
          <a:p>
            <a:pPr>
              <a:lnSpc>
                <a:spcPct val="75000"/>
              </a:lnSpc>
              <a:spcBef>
                <a:spcPct val="50000"/>
              </a:spcBef>
              <a:buFont typeface="Wingdings" pitchFamily="2" charset="2"/>
              <a:buChar char="q"/>
              <a:defRPr/>
            </a:pPr>
            <a:r>
              <a:rPr lang="en-US" sz="2800" dirty="0" smtClean="0"/>
              <a:t> Hispanic or Latino </a:t>
            </a:r>
          </a:p>
          <a:p>
            <a:pPr>
              <a:lnSpc>
                <a:spcPct val="75000"/>
              </a:lnSpc>
              <a:spcBef>
                <a:spcPct val="50000"/>
              </a:spcBef>
              <a:buFont typeface="Wingdings" pitchFamily="2" charset="2"/>
              <a:buChar char="q"/>
              <a:defRPr/>
            </a:pPr>
            <a:r>
              <a:rPr lang="en-US" sz="2800" dirty="0" smtClean="0"/>
              <a:t> Not Hispanic or Latino</a:t>
            </a:r>
          </a:p>
          <a:p>
            <a:pPr>
              <a:lnSpc>
                <a:spcPct val="75000"/>
              </a:lnSpc>
              <a:spcBef>
                <a:spcPct val="50000"/>
              </a:spcBef>
              <a:buNone/>
              <a:defRPr/>
            </a:pPr>
            <a:r>
              <a:rPr lang="en-US" b="1" u="sng" dirty="0" smtClean="0"/>
              <a:t>Racial Designation:</a:t>
            </a:r>
          </a:p>
          <a:p>
            <a:pPr>
              <a:lnSpc>
                <a:spcPct val="50000"/>
              </a:lnSpc>
              <a:spcBef>
                <a:spcPct val="50000"/>
              </a:spcBef>
              <a:buFont typeface="Wingdings" pitchFamily="2" charset="2"/>
              <a:buChar char="q"/>
            </a:pPr>
            <a:r>
              <a:rPr lang="en-US" sz="2800" dirty="0" smtClean="0"/>
              <a:t> American Indian or Alaskan Native</a:t>
            </a:r>
          </a:p>
          <a:p>
            <a:pPr>
              <a:lnSpc>
                <a:spcPct val="80000"/>
              </a:lnSpc>
              <a:spcBef>
                <a:spcPct val="50000"/>
              </a:spcBef>
              <a:buFont typeface="Wingdings" pitchFamily="2" charset="2"/>
              <a:buChar char="q"/>
            </a:pPr>
            <a:r>
              <a:rPr lang="en-US" sz="2800" dirty="0" smtClean="0"/>
              <a:t> Asian</a:t>
            </a:r>
          </a:p>
          <a:p>
            <a:pPr>
              <a:lnSpc>
                <a:spcPct val="80000"/>
              </a:lnSpc>
              <a:spcBef>
                <a:spcPct val="50000"/>
              </a:spcBef>
              <a:buFont typeface="Wingdings" pitchFamily="2" charset="2"/>
              <a:buChar char="q"/>
            </a:pPr>
            <a:r>
              <a:rPr lang="en-US" sz="2800" dirty="0" smtClean="0"/>
              <a:t> Black or African American</a:t>
            </a:r>
          </a:p>
          <a:p>
            <a:pPr>
              <a:lnSpc>
                <a:spcPct val="80000"/>
              </a:lnSpc>
              <a:spcBef>
                <a:spcPct val="50000"/>
              </a:spcBef>
              <a:buFont typeface="Wingdings" pitchFamily="2" charset="2"/>
              <a:buChar char="q"/>
            </a:pPr>
            <a:r>
              <a:rPr lang="en-US" sz="2800" dirty="0" smtClean="0"/>
              <a:t> Native Hawaiian or Other Pacific Islander</a:t>
            </a:r>
          </a:p>
          <a:p>
            <a:pPr>
              <a:lnSpc>
                <a:spcPct val="80000"/>
              </a:lnSpc>
              <a:spcBef>
                <a:spcPct val="50000"/>
              </a:spcBef>
              <a:buFont typeface="Wingdings" pitchFamily="2" charset="2"/>
              <a:buChar char="q"/>
            </a:pPr>
            <a:r>
              <a:rPr lang="en-US" sz="2800" dirty="0" smtClean="0"/>
              <a:t> White</a:t>
            </a:r>
          </a:p>
          <a:p>
            <a:pPr>
              <a:lnSpc>
                <a:spcPct val="80000"/>
              </a:lnSpc>
              <a:spcBef>
                <a:spcPct val="50000"/>
              </a:spcBef>
              <a:buFont typeface="Wingdings" pitchFamily="2" charset="2"/>
              <a:buChar char="q"/>
            </a:pPr>
            <a:r>
              <a:rPr lang="en-US" sz="2800" dirty="0" smtClean="0"/>
              <a:t> Other</a:t>
            </a:r>
          </a:p>
          <a:p>
            <a:pPr algn="ctr">
              <a:lnSpc>
                <a:spcPct val="90000"/>
              </a:lnSpc>
              <a:spcBef>
                <a:spcPct val="50000"/>
              </a:spcBef>
              <a:buNone/>
            </a:pPr>
            <a:endParaRPr lang="en-US" sz="2400" i="1" dirty="0" smtClean="0"/>
          </a:p>
          <a:p>
            <a:pPr>
              <a:lnSpc>
                <a:spcPct val="90000"/>
              </a:lnSpc>
              <a:spcBef>
                <a:spcPct val="50000"/>
              </a:spcBef>
              <a:buNone/>
            </a:pPr>
            <a:r>
              <a:rPr lang="en-US" sz="2400" i="1" dirty="0" smtClean="0"/>
              <a:t>Racial and Ethnic data may be collected on application </a:t>
            </a:r>
            <a:r>
              <a:rPr lang="en-US" sz="2400" i="1" u="sng" dirty="0" smtClean="0"/>
              <a:t>or</a:t>
            </a:r>
            <a:r>
              <a:rPr lang="en-US" sz="2400" i="1" dirty="0" smtClean="0"/>
              <a:t> can be collected using a visual identification.</a:t>
            </a:r>
          </a:p>
        </p:txBody>
      </p:sp>
      <p:sp>
        <p:nvSpPr>
          <p:cNvPr id="3" name="Title 2"/>
          <p:cNvSpPr>
            <a:spLocks noGrp="1"/>
          </p:cNvSpPr>
          <p:nvPr>
            <p:ph type="title"/>
          </p:nvPr>
        </p:nvSpPr>
        <p:spPr/>
        <p:txBody>
          <a:bodyPr/>
          <a:lstStyle/>
          <a:p>
            <a:r>
              <a:rPr lang="en-US" dirty="0" smtClean="0"/>
              <a:t>Racial/Ethnic Data Collection</a:t>
            </a:r>
            <a:endParaRPr lang="en-US" dirty="0"/>
          </a:p>
        </p:txBody>
      </p:sp>
      <p:pic>
        <p:nvPicPr>
          <p:cNvPr id="6" name="~PP1043.WAV">
            <a:hlinkClick r:id="" action="ppaction://media"/>
          </p:cNvPr>
          <p:cNvPicPr>
            <a:picLocks noRot="1" noChangeAspect="1"/>
          </p:cNvPicPr>
          <p:nvPr>
            <a:wavAudioFile r:embed="rId1" name="~PP1043.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36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Recipients of Federal financial assistance have a responsibility to take reasonable steps to ensure meaningful access to their programs and activities by persons with limited English proficiency.</a:t>
            </a:r>
          </a:p>
          <a:p>
            <a:r>
              <a:rPr lang="en-US" dirty="0" smtClean="0"/>
              <a:t>We have responsibility to take </a:t>
            </a:r>
            <a:r>
              <a:rPr lang="en-US" u="sng" dirty="0" smtClean="0"/>
              <a:t>reasonable</a:t>
            </a:r>
            <a:r>
              <a:rPr lang="en-US" dirty="0" smtClean="0"/>
              <a:t> steps to ensure meaningful access to federal programs.</a:t>
            </a:r>
          </a:p>
          <a:p>
            <a:endParaRPr lang="en-US" dirty="0"/>
          </a:p>
        </p:txBody>
      </p:sp>
      <p:sp>
        <p:nvSpPr>
          <p:cNvPr id="3" name="Title 2"/>
          <p:cNvSpPr>
            <a:spLocks noGrp="1"/>
          </p:cNvSpPr>
          <p:nvPr>
            <p:ph type="title"/>
          </p:nvPr>
        </p:nvSpPr>
        <p:spPr/>
        <p:txBody>
          <a:bodyPr/>
          <a:lstStyle/>
          <a:p>
            <a:r>
              <a:rPr lang="en-US" dirty="0" smtClean="0"/>
              <a:t>Limited English Proficiency</a:t>
            </a:r>
            <a:endParaRPr lang="en-US" dirty="0"/>
          </a:p>
        </p:txBody>
      </p:sp>
      <p:pic>
        <p:nvPicPr>
          <p:cNvPr id="5" name="~PP1998.WAV">
            <a:hlinkClick r:id="" action="ppaction://media"/>
          </p:cNvPr>
          <p:cNvPicPr>
            <a:picLocks noRot="1" noChangeAspect="1"/>
          </p:cNvPicPr>
          <p:nvPr>
            <a:wavAudioFile r:embed="rId1" name="~PP1998.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13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buNone/>
            </a:pPr>
            <a:r>
              <a:rPr lang="en-US" dirty="0" smtClean="0">
                <a:latin typeface="Arial" charset="0"/>
              </a:rPr>
              <a:t>Factors to consider in determining what is</a:t>
            </a:r>
          </a:p>
          <a:p>
            <a:pPr>
              <a:lnSpc>
                <a:spcPct val="80000"/>
              </a:lnSpc>
              <a:buNone/>
            </a:pPr>
            <a:r>
              <a:rPr lang="en-US" dirty="0" smtClean="0">
                <a:latin typeface="Arial" charset="0"/>
              </a:rPr>
              <a:t>reasonable:</a:t>
            </a:r>
            <a:br>
              <a:rPr lang="en-US" dirty="0" smtClean="0">
                <a:latin typeface="Arial" charset="0"/>
              </a:rPr>
            </a:br>
            <a:endParaRPr lang="en-US" dirty="0" smtClean="0">
              <a:latin typeface="Arial" charset="0"/>
            </a:endParaRPr>
          </a:p>
          <a:p>
            <a:pPr>
              <a:lnSpc>
                <a:spcPct val="80000"/>
              </a:lnSpc>
            </a:pPr>
            <a:r>
              <a:rPr lang="en-US" sz="2400" dirty="0" smtClean="0">
                <a:latin typeface="Arial" charset="0"/>
              </a:rPr>
              <a:t>Number of LEP individuals</a:t>
            </a:r>
          </a:p>
          <a:p>
            <a:pPr>
              <a:lnSpc>
                <a:spcPct val="80000"/>
              </a:lnSpc>
            </a:pPr>
            <a:r>
              <a:rPr lang="en-US" sz="2400" dirty="0" smtClean="0">
                <a:latin typeface="Arial" charset="0"/>
              </a:rPr>
              <a:t>Frequency of contact with the programs</a:t>
            </a:r>
          </a:p>
          <a:p>
            <a:pPr>
              <a:lnSpc>
                <a:spcPct val="80000"/>
              </a:lnSpc>
            </a:pPr>
            <a:r>
              <a:rPr lang="en-US" sz="2400" dirty="0" smtClean="0">
                <a:latin typeface="Arial" charset="0"/>
              </a:rPr>
              <a:t>Nature and importance of the programs</a:t>
            </a:r>
          </a:p>
          <a:p>
            <a:pPr>
              <a:lnSpc>
                <a:spcPct val="80000"/>
              </a:lnSpc>
            </a:pPr>
            <a:r>
              <a:rPr lang="en-US" sz="2400" dirty="0" smtClean="0">
                <a:latin typeface="Arial" charset="0"/>
              </a:rPr>
              <a:t>Resources available</a:t>
            </a:r>
          </a:p>
          <a:p>
            <a:pPr>
              <a:lnSpc>
                <a:spcPct val="80000"/>
              </a:lnSpc>
              <a:buNone/>
            </a:pPr>
            <a:endParaRPr lang="en-US" dirty="0" smtClean="0">
              <a:latin typeface="Arial" charset="0"/>
            </a:endParaRPr>
          </a:p>
          <a:p>
            <a:pPr algn="ctr">
              <a:lnSpc>
                <a:spcPct val="80000"/>
              </a:lnSpc>
              <a:buNone/>
            </a:pPr>
            <a:r>
              <a:rPr lang="en-US" sz="2400" dirty="0" smtClean="0">
                <a:latin typeface="Arial" charset="0"/>
              </a:rPr>
              <a:t>For more information on LEP go to: </a:t>
            </a:r>
            <a:r>
              <a:rPr lang="en-US" sz="2400" i="1" dirty="0" smtClean="0">
                <a:latin typeface="Arial" charset="0"/>
              </a:rPr>
              <a:t>www.lep.gov</a:t>
            </a:r>
          </a:p>
        </p:txBody>
      </p:sp>
      <p:sp>
        <p:nvSpPr>
          <p:cNvPr id="3" name="Title 2"/>
          <p:cNvSpPr>
            <a:spLocks noGrp="1"/>
          </p:cNvSpPr>
          <p:nvPr>
            <p:ph type="title"/>
          </p:nvPr>
        </p:nvSpPr>
        <p:spPr/>
        <p:txBody>
          <a:bodyPr/>
          <a:lstStyle/>
          <a:p>
            <a:r>
              <a:rPr lang="en-US" dirty="0" smtClean="0"/>
              <a:t>Limited English Proficiency</a:t>
            </a:r>
            <a:endParaRPr lang="en-US" dirty="0"/>
          </a:p>
        </p:txBody>
      </p:sp>
      <p:pic>
        <p:nvPicPr>
          <p:cNvPr id="5" name="~PP4091.WAV">
            <a:hlinkClick r:id="" action="ppaction://media"/>
          </p:cNvPr>
          <p:cNvPicPr>
            <a:picLocks noRot="1" noChangeAspect="1"/>
          </p:cNvPicPr>
          <p:nvPr>
            <a:wavAudioFile r:embed="rId1" name="~PP4091.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2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Alternative means for communication of program information (Braille, large print, audiotape, etc.) should contact USDA’s TARGET Center at (202) 720-2600 (voice and TTY). </a:t>
            </a:r>
          </a:p>
          <a:p>
            <a:r>
              <a:rPr lang="en-US" sz="2400" dirty="0" smtClean="0"/>
              <a:t>Accommodating dietary needs due to a disability (with physician’s statement and recommended substitutions)</a:t>
            </a:r>
          </a:p>
          <a:p>
            <a:endParaRPr lang="en-US" sz="2400" dirty="0" smtClean="0"/>
          </a:p>
          <a:p>
            <a:endParaRPr lang="en-US" dirty="0"/>
          </a:p>
        </p:txBody>
      </p:sp>
      <p:sp>
        <p:nvSpPr>
          <p:cNvPr id="3" name="Title 2"/>
          <p:cNvSpPr>
            <a:spLocks noGrp="1"/>
          </p:cNvSpPr>
          <p:nvPr>
            <p:ph type="title"/>
          </p:nvPr>
        </p:nvSpPr>
        <p:spPr/>
        <p:txBody>
          <a:bodyPr/>
          <a:lstStyle/>
          <a:p>
            <a:r>
              <a:rPr lang="en-US" dirty="0" err="1" smtClean="0"/>
              <a:t>Accomodations</a:t>
            </a:r>
            <a:r>
              <a:rPr lang="en-US" dirty="0" smtClean="0"/>
              <a:t> for Disabilities</a:t>
            </a:r>
            <a:endParaRPr lang="en-US" dirty="0"/>
          </a:p>
        </p:txBody>
      </p:sp>
      <p:pic>
        <p:nvPicPr>
          <p:cNvPr id="6" name="~PP3056.WAV">
            <a:hlinkClick r:id="" action="ppaction://media"/>
          </p:cNvPr>
          <p:cNvPicPr>
            <a:picLocks noRot="1" noChangeAspect="1"/>
          </p:cNvPicPr>
          <p:nvPr>
            <a:wavAudioFile r:embed="rId1" name="~PP3056.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3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fontScale="92500" lnSpcReduction="10000"/>
          </a:bodyPr>
          <a:lstStyle/>
          <a:p>
            <a:r>
              <a:rPr lang="en-US" sz="2900" dirty="0" smtClean="0"/>
              <a:t>Equal opportunities for religious organizations</a:t>
            </a:r>
          </a:p>
          <a:p>
            <a:pPr lvl="1"/>
            <a:r>
              <a:rPr lang="en-US" sz="2600" dirty="0" smtClean="0"/>
              <a:t>Ensures a equal participation of faith-based organizations and other community organizations in the USDA programs</a:t>
            </a:r>
          </a:p>
          <a:p>
            <a:r>
              <a:rPr lang="en-US" sz="2900" dirty="0" smtClean="0"/>
              <a:t>This is accomplished by:</a:t>
            </a:r>
          </a:p>
          <a:p>
            <a:pPr lvl="1"/>
            <a:r>
              <a:rPr lang="en-US" sz="2600" dirty="0" smtClean="0"/>
              <a:t>Prohibiting discrimination</a:t>
            </a:r>
          </a:p>
          <a:p>
            <a:pPr lvl="1"/>
            <a:r>
              <a:rPr lang="en-US" sz="2600" dirty="0" smtClean="0"/>
              <a:t>Allowing to retain independence &amp; display religious art, icons, scriptures, or other religious symbols; and</a:t>
            </a:r>
          </a:p>
          <a:p>
            <a:pPr lvl="1"/>
            <a:r>
              <a:rPr lang="en-US" sz="2600" dirty="0" smtClean="0"/>
              <a:t>Ensuring no discrimination against a program beneficiaries on the basis of religion or religious belief.</a:t>
            </a:r>
          </a:p>
          <a:p>
            <a:endParaRPr lang="en-US" dirty="0"/>
          </a:p>
        </p:txBody>
      </p:sp>
      <p:sp>
        <p:nvSpPr>
          <p:cNvPr id="3" name="Title 2"/>
          <p:cNvSpPr>
            <a:spLocks noGrp="1"/>
          </p:cNvSpPr>
          <p:nvPr>
            <p:ph type="title"/>
          </p:nvPr>
        </p:nvSpPr>
        <p:spPr/>
        <p:txBody>
          <a:bodyPr/>
          <a:lstStyle/>
          <a:p>
            <a:r>
              <a:rPr lang="en-US" dirty="0" smtClean="0"/>
              <a:t>Religious Organizations</a:t>
            </a:r>
            <a:endParaRPr lang="en-US" dirty="0"/>
          </a:p>
        </p:txBody>
      </p:sp>
      <p:pic>
        <p:nvPicPr>
          <p:cNvPr id="5" name="~PP3719.WAV">
            <a:hlinkClick r:id="" action="ppaction://media"/>
          </p:cNvPr>
          <p:cNvPicPr>
            <a:picLocks noRot="1" noChangeAspect="1"/>
          </p:cNvPicPr>
          <p:nvPr>
            <a:wavAudioFile r:embed="rId1" name="~PP3719.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333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lnSpcReduction="10000"/>
          </a:bodyPr>
          <a:lstStyle/>
          <a:p>
            <a:r>
              <a:rPr lang="en-US" dirty="0" smtClean="0">
                <a:latin typeface="Arial" charset="0"/>
              </a:rPr>
              <a:t>Programs will operate in compliance with all non-discrimination laws, regulations, instructions, policies and guidelines. </a:t>
            </a:r>
          </a:p>
          <a:p>
            <a:r>
              <a:rPr lang="en-US" dirty="0" smtClean="0">
                <a:latin typeface="Arial" charset="0"/>
              </a:rPr>
              <a:t>A civil rights assurance is incorporated in the permanent agreements between State agencies and sponsors.</a:t>
            </a:r>
          </a:p>
          <a:p>
            <a:r>
              <a:rPr lang="en-US" dirty="0" smtClean="0">
                <a:latin typeface="Arial" charset="0"/>
              </a:rPr>
              <a:t>All programs who sign with unaffiliated sites (primarily CACFP and SFSP) will also incorporate the Civil Rights assurance in their agreements.</a:t>
            </a:r>
          </a:p>
          <a:p>
            <a:r>
              <a:rPr lang="en-US" dirty="0" smtClean="0">
                <a:latin typeface="Arial" pitchFamily="34" charset="0"/>
                <a:cs typeface="Arial" pitchFamily="34" charset="0"/>
              </a:rPr>
              <a:t>Vendors must serve all persons in compliance with CR requirements &amp; ensure that program participants treated the same as other customers. </a:t>
            </a:r>
            <a:r>
              <a:rPr lang="en-US" dirty="0" smtClean="0">
                <a:latin typeface="Arial" charset="0"/>
              </a:rPr>
              <a:t>	</a:t>
            </a:r>
          </a:p>
          <a:p>
            <a:endParaRPr lang="en-US" dirty="0"/>
          </a:p>
        </p:txBody>
      </p:sp>
      <p:sp>
        <p:nvSpPr>
          <p:cNvPr id="3" name="Title 2"/>
          <p:cNvSpPr>
            <a:spLocks noGrp="1"/>
          </p:cNvSpPr>
          <p:nvPr>
            <p:ph type="title"/>
          </p:nvPr>
        </p:nvSpPr>
        <p:spPr/>
        <p:txBody>
          <a:bodyPr/>
          <a:lstStyle/>
          <a:p>
            <a:r>
              <a:rPr lang="en-US" dirty="0" smtClean="0"/>
              <a:t>Assurances</a:t>
            </a:r>
            <a:endParaRPr lang="en-US" dirty="0"/>
          </a:p>
        </p:txBody>
      </p:sp>
      <p:pic>
        <p:nvPicPr>
          <p:cNvPr id="6" name="~PP2101.WAV">
            <a:hlinkClick r:id="" action="ppaction://media"/>
          </p:cNvPr>
          <p:cNvPicPr>
            <a:picLocks noRot="1" noChangeAspect="1"/>
          </p:cNvPicPr>
          <p:nvPr>
            <a:wavAudioFile r:embed="rId1" name="~PP2101.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394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latin typeface="Arial" charset="0"/>
              </a:rPr>
              <a:t>There are four different types of Compliance Reviews conducted by CNP…</a:t>
            </a:r>
          </a:p>
          <a:p>
            <a:pPr>
              <a:buNone/>
            </a:pPr>
            <a:endParaRPr lang="en-US" sz="1200" dirty="0" smtClean="0">
              <a:latin typeface="Arial" charset="0"/>
            </a:endParaRPr>
          </a:p>
          <a:p>
            <a:r>
              <a:rPr lang="en-US" sz="2400" dirty="0" smtClean="0">
                <a:latin typeface="Arial" charset="0"/>
              </a:rPr>
              <a:t>Pre-award for new programs</a:t>
            </a:r>
          </a:p>
          <a:p>
            <a:r>
              <a:rPr lang="en-US" sz="2400" dirty="0" smtClean="0">
                <a:latin typeface="Arial" charset="0"/>
              </a:rPr>
              <a:t>Routine Compliance Reviews during CNP review</a:t>
            </a:r>
          </a:p>
          <a:p>
            <a:r>
              <a:rPr lang="en-US" sz="2400" dirty="0" smtClean="0">
                <a:latin typeface="Arial" charset="0"/>
              </a:rPr>
              <a:t>NSLP only:  Review of On Site Review Summary Form submitted annually to CNP by February 15</a:t>
            </a:r>
          </a:p>
          <a:p>
            <a:r>
              <a:rPr lang="en-US" sz="2400" dirty="0" smtClean="0">
                <a:latin typeface="Arial" charset="0"/>
              </a:rPr>
              <a:t>Special Compliance Reviews – due to complaints</a:t>
            </a:r>
          </a:p>
          <a:p>
            <a:endParaRPr lang="en-US" dirty="0"/>
          </a:p>
        </p:txBody>
      </p:sp>
      <p:sp>
        <p:nvSpPr>
          <p:cNvPr id="3" name="Title 2"/>
          <p:cNvSpPr>
            <a:spLocks noGrp="1"/>
          </p:cNvSpPr>
          <p:nvPr>
            <p:ph type="title"/>
          </p:nvPr>
        </p:nvSpPr>
        <p:spPr/>
        <p:txBody>
          <a:bodyPr/>
          <a:lstStyle/>
          <a:p>
            <a:r>
              <a:rPr lang="en-US" dirty="0" smtClean="0"/>
              <a:t>Civil Rights Reviews</a:t>
            </a:r>
            <a:endParaRPr lang="en-US" dirty="0"/>
          </a:p>
        </p:txBody>
      </p:sp>
      <p:pic>
        <p:nvPicPr>
          <p:cNvPr id="6" name="~PP3459.WAV">
            <a:hlinkClick r:id="" action="ppaction://media"/>
          </p:cNvPr>
          <p:cNvPicPr>
            <a:picLocks noRot="1" noChangeAspect="1"/>
          </p:cNvPicPr>
          <p:nvPr>
            <a:wavAudioFile r:embed="rId1" name="~PP3459.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98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1200"/>
              </a:spcAft>
            </a:pPr>
            <a:r>
              <a:rPr lang="en-US" sz="2400" dirty="0" smtClean="0"/>
              <a:t>Civil Rights Compliance PowerPoint</a:t>
            </a:r>
          </a:p>
          <a:p>
            <a:pPr>
              <a:spcAft>
                <a:spcPts val="1200"/>
              </a:spcAft>
            </a:pPr>
            <a:r>
              <a:rPr lang="en-US" sz="2400" dirty="0" smtClean="0"/>
              <a:t>“…and Justice for All” Poster (11x17)</a:t>
            </a:r>
          </a:p>
          <a:p>
            <a:pPr>
              <a:spcAft>
                <a:spcPts val="1200"/>
              </a:spcAft>
            </a:pPr>
            <a:r>
              <a:rPr lang="en-US" sz="2400" dirty="0" smtClean="0"/>
              <a:t>FNS Instruction 113-1</a:t>
            </a:r>
          </a:p>
          <a:p>
            <a:pPr>
              <a:spcAft>
                <a:spcPts val="1200"/>
              </a:spcAft>
            </a:pPr>
            <a:r>
              <a:rPr lang="en-US" sz="2400" dirty="0" smtClean="0"/>
              <a:t> FNS </a:t>
            </a:r>
            <a:r>
              <a:rPr lang="en-US" sz="2400" i="1" dirty="0" smtClean="0"/>
              <a:t>Accommodating Special Diet Needs in the School Nutrition Programs</a:t>
            </a:r>
            <a:endParaRPr lang="en-US" sz="2400" dirty="0" smtClean="0"/>
          </a:p>
          <a:p>
            <a:pPr>
              <a:spcAft>
                <a:spcPts val="1200"/>
              </a:spcAft>
            </a:pPr>
            <a:r>
              <a:rPr lang="en-US" sz="2400" dirty="0" smtClean="0"/>
              <a:t>Civil Rights Site Review Form</a:t>
            </a:r>
          </a:p>
          <a:p>
            <a:pPr>
              <a:spcAft>
                <a:spcPts val="1200"/>
              </a:spcAft>
            </a:pPr>
            <a:r>
              <a:rPr lang="en-US" sz="2400" dirty="0" smtClean="0"/>
              <a:t>Civil Rights Complaint Record</a:t>
            </a:r>
          </a:p>
          <a:p>
            <a:pPr algn="ctr">
              <a:spcAft>
                <a:spcPts val="1200"/>
              </a:spcAft>
              <a:buNone/>
            </a:pPr>
            <a:r>
              <a:rPr lang="en-US" sz="2400" dirty="0" smtClean="0"/>
              <a:t>Found online at:</a:t>
            </a:r>
            <a:r>
              <a:rPr lang="en-US" sz="2400" i="1" dirty="0" smtClean="0"/>
              <a:t> http://www.eed.state.ak.us/tls/cnp/CRR.html</a:t>
            </a:r>
          </a:p>
          <a:p>
            <a:pPr>
              <a:spcAft>
                <a:spcPts val="1200"/>
              </a:spcAft>
              <a:buNone/>
            </a:pPr>
            <a:endParaRPr lang="en-US" sz="2400" dirty="0" smtClean="0"/>
          </a:p>
        </p:txBody>
      </p:sp>
      <p:sp>
        <p:nvSpPr>
          <p:cNvPr id="3" name="Title 2"/>
          <p:cNvSpPr>
            <a:spLocks noGrp="1"/>
          </p:cNvSpPr>
          <p:nvPr>
            <p:ph type="title"/>
          </p:nvPr>
        </p:nvSpPr>
        <p:spPr/>
        <p:txBody>
          <a:bodyPr/>
          <a:lstStyle/>
          <a:p>
            <a:r>
              <a:rPr lang="en-US" dirty="0" smtClean="0"/>
              <a:t>Civil Rights Toolkit</a:t>
            </a:r>
            <a:endParaRPr lang="en-US" dirty="0"/>
          </a:p>
        </p:txBody>
      </p:sp>
      <p:pic>
        <p:nvPicPr>
          <p:cNvPr id="5" name="~PP713.WAV">
            <a:hlinkClick r:id="" action="ppaction://media"/>
          </p:cNvPr>
          <p:cNvPicPr>
            <a:picLocks noRot="1" noChangeAspect="1"/>
          </p:cNvPicPr>
          <p:nvPr>
            <a:wavAudioFile r:embed="rId1" name="~PP713.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340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Font typeface="Wingdings" pitchFamily="2" charset="2"/>
              <a:buChar char="q"/>
            </a:pPr>
            <a:r>
              <a:rPr lang="en-US" dirty="0" smtClean="0"/>
              <a:t>Offer any Child Nutrition Program in a Non-Discriminatory Manner.</a:t>
            </a:r>
          </a:p>
          <a:p>
            <a:pPr>
              <a:lnSpc>
                <a:spcPct val="90000"/>
              </a:lnSpc>
              <a:buFont typeface="Wingdings" pitchFamily="2" charset="2"/>
              <a:buChar char="q"/>
            </a:pPr>
            <a:r>
              <a:rPr lang="en-US" dirty="0" smtClean="0"/>
              <a:t> Train staff annually on Civil Rights and document the training.</a:t>
            </a:r>
          </a:p>
          <a:p>
            <a:pPr>
              <a:lnSpc>
                <a:spcPct val="90000"/>
              </a:lnSpc>
              <a:buFont typeface="Wingdings" pitchFamily="2" charset="2"/>
              <a:buChar char="q"/>
            </a:pPr>
            <a:r>
              <a:rPr lang="en-US" dirty="0" smtClean="0"/>
              <a:t>Ensure CR Complaint Procedure is in compliance with federal requirements</a:t>
            </a:r>
          </a:p>
          <a:p>
            <a:pPr>
              <a:lnSpc>
                <a:spcPct val="90000"/>
              </a:lnSpc>
              <a:buFont typeface="Wingdings" pitchFamily="2" charset="2"/>
              <a:buChar char="q"/>
            </a:pPr>
            <a:r>
              <a:rPr lang="en-US" dirty="0" smtClean="0"/>
              <a:t> Make available to all staff CR complaint records and CR complaint procedure.</a:t>
            </a:r>
          </a:p>
          <a:p>
            <a:endParaRPr lang="en-US" dirty="0"/>
          </a:p>
        </p:txBody>
      </p:sp>
      <p:sp>
        <p:nvSpPr>
          <p:cNvPr id="3" name="Title 2"/>
          <p:cNvSpPr>
            <a:spLocks noGrp="1"/>
          </p:cNvSpPr>
          <p:nvPr>
            <p:ph type="title"/>
          </p:nvPr>
        </p:nvSpPr>
        <p:spPr/>
        <p:txBody>
          <a:bodyPr/>
          <a:lstStyle/>
          <a:p>
            <a:r>
              <a:rPr lang="en-US" dirty="0" smtClean="0"/>
              <a:t>Civil Rights ‘Must-Do’ List</a:t>
            </a:r>
            <a:endParaRPr lang="en-US" dirty="0"/>
          </a:p>
        </p:txBody>
      </p:sp>
      <p:pic>
        <p:nvPicPr>
          <p:cNvPr id="5" name="~PP2276.WAV">
            <a:hlinkClick r:id="" action="ppaction://media"/>
          </p:cNvPr>
          <p:cNvPicPr>
            <a:picLocks noRot="1" noChangeAspect="1"/>
          </p:cNvPicPr>
          <p:nvPr>
            <a:wavAudioFile r:embed="rId1" name="~PP2276.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219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latin typeface="Arial" charset="0"/>
              </a:rPr>
              <a:t>Discrimination is defined as different </a:t>
            </a:r>
          </a:p>
          <a:p>
            <a:pPr>
              <a:buNone/>
            </a:pPr>
            <a:r>
              <a:rPr lang="en-US" dirty="0" smtClean="0">
                <a:latin typeface="Arial" charset="0"/>
              </a:rPr>
              <a:t>treatment which makes a distinction of </a:t>
            </a:r>
          </a:p>
          <a:p>
            <a:pPr>
              <a:buNone/>
            </a:pPr>
            <a:r>
              <a:rPr lang="en-US" dirty="0" smtClean="0">
                <a:latin typeface="Arial" charset="0"/>
              </a:rPr>
              <a:t>one person or a group of persons from </a:t>
            </a:r>
          </a:p>
          <a:p>
            <a:pPr>
              <a:buNone/>
            </a:pPr>
            <a:r>
              <a:rPr lang="en-US" dirty="0" smtClean="0">
                <a:latin typeface="Arial" charset="0"/>
              </a:rPr>
              <a:t>others; either intentionally, by neglect, or </a:t>
            </a:r>
          </a:p>
          <a:p>
            <a:pPr>
              <a:buNone/>
            </a:pPr>
            <a:r>
              <a:rPr lang="en-US" dirty="0" smtClean="0">
                <a:latin typeface="Arial" charset="0"/>
              </a:rPr>
              <a:t>by the actions or lack of actions based </a:t>
            </a:r>
          </a:p>
          <a:p>
            <a:pPr>
              <a:buNone/>
            </a:pPr>
            <a:r>
              <a:rPr lang="en-US" dirty="0" smtClean="0">
                <a:latin typeface="Arial" charset="0"/>
              </a:rPr>
              <a:t>on….</a:t>
            </a:r>
          </a:p>
          <a:p>
            <a:endParaRPr lang="en-US" dirty="0"/>
          </a:p>
        </p:txBody>
      </p:sp>
      <p:sp>
        <p:nvSpPr>
          <p:cNvPr id="3" name="Title 2"/>
          <p:cNvSpPr>
            <a:spLocks noGrp="1"/>
          </p:cNvSpPr>
          <p:nvPr>
            <p:ph type="title"/>
          </p:nvPr>
        </p:nvSpPr>
        <p:spPr/>
        <p:txBody>
          <a:bodyPr/>
          <a:lstStyle/>
          <a:p>
            <a:r>
              <a:rPr lang="en-US" dirty="0" smtClean="0"/>
              <a:t>What is Discrimination?</a:t>
            </a:r>
            <a:endParaRPr lang="en-US" dirty="0"/>
          </a:p>
        </p:txBody>
      </p:sp>
      <p:pic>
        <p:nvPicPr>
          <p:cNvPr id="6" name="~PP969.WAV">
            <a:hlinkClick r:id="" action="ppaction://media"/>
          </p:cNvPr>
          <p:cNvPicPr>
            <a:picLocks noRot="1" noChangeAspect="1"/>
          </p:cNvPicPr>
          <p:nvPr>
            <a:wavAudioFile r:embed="rId1" name="~PP969.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122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dirty="0" smtClean="0"/>
              <a:t>Prominently display the </a:t>
            </a:r>
            <a:r>
              <a:rPr lang="en-US" i="1" dirty="0" smtClean="0"/>
              <a:t>And Justice for All</a:t>
            </a:r>
            <a:r>
              <a:rPr lang="en-US" dirty="0" smtClean="0"/>
              <a:t> poster in the office and feeding areas.</a:t>
            </a:r>
          </a:p>
          <a:p>
            <a:pPr>
              <a:buFont typeface="Wingdings" pitchFamily="2" charset="2"/>
              <a:buChar char="q"/>
            </a:pPr>
            <a:r>
              <a:rPr lang="en-US" dirty="0" smtClean="0"/>
              <a:t>Non-discrimination statement must be on all printed materials available to the public which mention USDA and/or Child Nutrition Program meals and snacks.</a:t>
            </a:r>
          </a:p>
        </p:txBody>
      </p:sp>
      <p:sp>
        <p:nvSpPr>
          <p:cNvPr id="3" name="Title 2"/>
          <p:cNvSpPr>
            <a:spLocks noGrp="1"/>
          </p:cNvSpPr>
          <p:nvPr>
            <p:ph type="title"/>
          </p:nvPr>
        </p:nvSpPr>
        <p:spPr/>
        <p:txBody>
          <a:bodyPr/>
          <a:lstStyle/>
          <a:p>
            <a:r>
              <a:rPr lang="en-US" dirty="0" smtClean="0"/>
              <a:t>Civil Rights ‘Must-Do’ List</a:t>
            </a:r>
            <a:endParaRPr lang="en-US" dirty="0"/>
          </a:p>
        </p:txBody>
      </p:sp>
      <p:pic>
        <p:nvPicPr>
          <p:cNvPr id="8" name="~PP3853.WAV">
            <a:hlinkClick r:id="" action="ppaction://media"/>
          </p:cNvPr>
          <p:cNvPicPr>
            <a:picLocks noRot="1" noChangeAspect="1"/>
          </p:cNvPicPr>
          <p:nvPr>
            <a:wavAudioFile r:embed="rId1" name="~PP3853.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17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in Alaska Child Nutrition Programs</a:t>
            </a:r>
            <a:endParaRPr lang="en-US" dirty="0"/>
          </a:p>
        </p:txBody>
      </p:sp>
      <p:sp>
        <p:nvSpPr>
          <p:cNvPr id="3" name="Subtitle 2"/>
          <p:cNvSpPr>
            <a:spLocks noGrp="1"/>
          </p:cNvSpPr>
          <p:nvPr>
            <p:ph type="subTitle" idx="1"/>
          </p:nvPr>
        </p:nvSpPr>
        <p:spPr/>
        <p:txBody>
          <a:bodyPr/>
          <a:lstStyle/>
          <a:p>
            <a:endParaRPr lang="en-US"/>
          </a:p>
        </p:txBody>
      </p:sp>
      <p:pic>
        <p:nvPicPr>
          <p:cNvPr id="6" name="~PP3423.WAV">
            <a:hlinkClick r:id="" action="ppaction://media"/>
          </p:cNvPr>
          <p:cNvPicPr>
            <a:picLocks noRot="1" noChangeAspect="1"/>
          </p:cNvPicPr>
          <p:nvPr>
            <a:wavAudioFile r:embed="rId1" name="~PP3423.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92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charset="0"/>
              </a:rPr>
              <a:t>Race</a:t>
            </a:r>
          </a:p>
          <a:p>
            <a:r>
              <a:rPr lang="en-US" dirty="0" smtClean="0">
                <a:latin typeface="Arial" charset="0"/>
              </a:rPr>
              <a:t>Color</a:t>
            </a:r>
          </a:p>
          <a:p>
            <a:r>
              <a:rPr lang="en-US" dirty="0" smtClean="0">
                <a:latin typeface="Arial" charset="0"/>
              </a:rPr>
              <a:t>Sex</a:t>
            </a:r>
          </a:p>
          <a:p>
            <a:r>
              <a:rPr lang="en-US" dirty="0" smtClean="0">
                <a:latin typeface="Arial" charset="0"/>
              </a:rPr>
              <a:t>Age</a:t>
            </a:r>
          </a:p>
          <a:p>
            <a:r>
              <a:rPr lang="en-US" dirty="0" smtClean="0">
                <a:latin typeface="Arial" charset="0"/>
              </a:rPr>
              <a:t>National Origin</a:t>
            </a:r>
          </a:p>
          <a:p>
            <a:r>
              <a:rPr lang="en-US" dirty="0" smtClean="0">
                <a:latin typeface="Arial" charset="0"/>
              </a:rPr>
              <a:t>Disability</a:t>
            </a:r>
          </a:p>
          <a:p>
            <a:endParaRPr lang="en-US" dirty="0"/>
          </a:p>
        </p:txBody>
      </p:sp>
      <p:sp>
        <p:nvSpPr>
          <p:cNvPr id="3" name="Title 2"/>
          <p:cNvSpPr>
            <a:spLocks noGrp="1"/>
          </p:cNvSpPr>
          <p:nvPr>
            <p:ph type="title"/>
          </p:nvPr>
        </p:nvSpPr>
        <p:spPr/>
        <p:txBody>
          <a:bodyPr/>
          <a:lstStyle/>
          <a:p>
            <a:r>
              <a:rPr lang="en-US" dirty="0" smtClean="0"/>
              <a:t>Protected Classes</a:t>
            </a:r>
            <a:endParaRPr lang="en-US" dirty="0"/>
          </a:p>
        </p:txBody>
      </p:sp>
      <p:pic>
        <p:nvPicPr>
          <p:cNvPr id="6" name="~PP3448.WAV">
            <a:hlinkClick r:id="" action="ppaction://media"/>
          </p:cNvPr>
          <p:cNvPicPr>
            <a:picLocks noRot="1" noChangeAspect="1"/>
          </p:cNvPicPr>
          <p:nvPr>
            <a:wavAudioFile r:embed="rId1" name="~PP3448.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10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4000" dirty="0" smtClean="0"/>
              <a:t>A complaint of unequal treatment may be submitted:</a:t>
            </a:r>
          </a:p>
          <a:p>
            <a:pPr lvl="2"/>
            <a:r>
              <a:rPr lang="en-US" sz="3800" dirty="0" smtClean="0"/>
              <a:t>Verbally</a:t>
            </a:r>
          </a:p>
          <a:p>
            <a:pPr lvl="2"/>
            <a:r>
              <a:rPr lang="en-US" sz="3800" dirty="0" smtClean="0"/>
              <a:t>In Writing</a:t>
            </a:r>
          </a:p>
          <a:p>
            <a:pPr lvl="1">
              <a:buNone/>
            </a:pPr>
            <a:endParaRPr lang="en-US" sz="4000" dirty="0" smtClean="0"/>
          </a:p>
          <a:p>
            <a:pPr lvl="1">
              <a:buNone/>
            </a:pPr>
            <a:r>
              <a:rPr lang="en-US" sz="4000" dirty="0" smtClean="0"/>
              <a:t>Or it may be observed</a:t>
            </a:r>
          </a:p>
          <a:p>
            <a:endParaRPr lang="en-US" dirty="0"/>
          </a:p>
        </p:txBody>
      </p:sp>
      <p:sp>
        <p:nvSpPr>
          <p:cNvPr id="3" name="Title 2"/>
          <p:cNvSpPr>
            <a:spLocks noGrp="1"/>
          </p:cNvSpPr>
          <p:nvPr>
            <p:ph type="title"/>
          </p:nvPr>
        </p:nvSpPr>
        <p:spPr/>
        <p:txBody>
          <a:bodyPr/>
          <a:lstStyle/>
          <a:p>
            <a:r>
              <a:rPr lang="en-US" dirty="0" smtClean="0"/>
              <a:t>Recognizing a Complaint</a:t>
            </a:r>
            <a:endParaRPr lang="en-US" dirty="0"/>
          </a:p>
        </p:txBody>
      </p:sp>
      <p:pic>
        <p:nvPicPr>
          <p:cNvPr id="6" name="~PP1212.WAV">
            <a:hlinkClick r:id="" action="ppaction://media"/>
          </p:cNvPr>
          <p:cNvPicPr>
            <a:picLocks noRot="1" noChangeAspect="1"/>
          </p:cNvPicPr>
          <p:nvPr>
            <a:wavAudioFile r:embed="rId1" name="~PP1212.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137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7772400" cy="4559491"/>
          </a:xfrm>
        </p:spPr>
        <p:txBody>
          <a:bodyPr>
            <a:normAutofit/>
          </a:bodyPr>
          <a:lstStyle/>
          <a:p>
            <a:pPr>
              <a:buNone/>
            </a:pPr>
            <a:r>
              <a:rPr lang="en-US" sz="4000" dirty="0" smtClean="0"/>
              <a:t>       …when an individual or     	   group of individuals are:</a:t>
            </a:r>
            <a:endParaRPr lang="en-US" sz="4000" b="1" dirty="0" smtClean="0"/>
          </a:p>
          <a:p>
            <a:pPr lvl="2">
              <a:buClr>
                <a:schemeClr val="tx1"/>
              </a:buClr>
            </a:pPr>
            <a:r>
              <a:rPr lang="en-US" sz="3600" b="1" u="sng" dirty="0" smtClean="0">
                <a:solidFill>
                  <a:srgbClr val="FF3300"/>
                </a:solidFill>
              </a:rPr>
              <a:t>D</a:t>
            </a:r>
            <a:r>
              <a:rPr lang="en-US" sz="2800" b="1" dirty="0" smtClean="0"/>
              <a:t>elayed </a:t>
            </a:r>
            <a:r>
              <a:rPr lang="en-US" sz="2800" dirty="0" smtClean="0"/>
              <a:t>benefits or services </a:t>
            </a:r>
          </a:p>
          <a:p>
            <a:pPr lvl="2">
              <a:buClr>
                <a:schemeClr val="tx1"/>
              </a:buClr>
            </a:pPr>
            <a:r>
              <a:rPr lang="en-US" sz="3600" b="1" u="sng" dirty="0" smtClean="0">
                <a:solidFill>
                  <a:srgbClr val="FF3300"/>
                </a:solidFill>
              </a:rPr>
              <a:t>D</a:t>
            </a:r>
            <a:r>
              <a:rPr lang="en-US" sz="2800" b="1" dirty="0" smtClean="0"/>
              <a:t>enied </a:t>
            </a:r>
            <a:r>
              <a:rPr lang="en-US" dirty="0" smtClean="0"/>
              <a:t> </a:t>
            </a:r>
            <a:r>
              <a:rPr lang="en-US" sz="2800" dirty="0" smtClean="0"/>
              <a:t>benefits or services </a:t>
            </a:r>
          </a:p>
          <a:p>
            <a:pPr lvl="2">
              <a:buClr>
                <a:schemeClr val="tx1"/>
              </a:buClr>
            </a:pPr>
            <a:r>
              <a:rPr lang="en-US" sz="2800" dirty="0" smtClean="0"/>
              <a:t>Treated</a:t>
            </a:r>
            <a:r>
              <a:rPr lang="en-US" b="1" dirty="0" smtClean="0"/>
              <a:t> </a:t>
            </a:r>
            <a:r>
              <a:rPr lang="en-US" sz="3600" b="1" u="sng" dirty="0" smtClean="0">
                <a:solidFill>
                  <a:srgbClr val="FF3300"/>
                </a:solidFill>
              </a:rPr>
              <a:t>D</a:t>
            </a:r>
            <a:r>
              <a:rPr lang="en-US" sz="2800" b="1" dirty="0" smtClean="0"/>
              <a:t>ifferently</a:t>
            </a:r>
            <a:r>
              <a:rPr lang="en-US" dirty="0" smtClean="0"/>
              <a:t> </a:t>
            </a:r>
            <a:r>
              <a:rPr lang="en-US" sz="2800" dirty="0" smtClean="0"/>
              <a:t>than others to their disadvantage</a:t>
            </a:r>
          </a:p>
          <a:p>
            <a:pPr lvl="2">
              <a:buClr>
                <a:schemeClr val="tx1"/>
              </a:buClr>
            </a:pPr>
            <a:r>
              <a:rPr lang="en-US" sz="2800" dirty="0" smtClean="0"/>
              <a:t>Given </a:t>
            </a:r>
            <a:r>
              <a:rPr lang="en-US" sz="3600" b="1" u="sng" dirty="0" smtClean="0">
                <a:solidFill>
                  <a:srgbClr val="FF3300"/>
                </a:solidFill>
              </a:rPr>
              <a:t>D</a:t>
            </a:r>
            <a:r>
              <a:rPr lang="en-US" sz="2800" b="1" dirty="0" smtClean="0"/>
              <a:t>isparate</a:t>
            </a:r>
            <a:r>
              <a:rPr lang="en-US" sz="2800" dirty="0" smtClean="0"/>
              <a:t> Treatment</a:t>
            </a:r>
            <a:endParaRPr lang="en-US" dirty="0"/>
          </a:p>
        </p:txBody>
      </p:sp>
      <p:sp>
        <p:nvSpPr>
          <p:cNvPr id="3" name="Title 2"/>
          <p:cNvSpPr>
            <a:spLocks noGrp="1"/>
          </p:cNvSpPr>
          <p:nvPr>
            <p:ph type="title"/>
          </p:nvPr>
        </p:nvSpPr>
        <p:spPr/>
        <p:txBody>
          <a:bodyPr/>
          <a:lstStyle/>
          <a:p>
            <a:r>
              <a:rPr lang="en-US" dirty="0" smtClean="0"/>
              <a:t>Discrimination Occurs:</a:t>
            </a:r>
            <a:endParaRPr lang="en-US" dirty="0"/>
          </a:p>
        </p:txBody>
      </p:sp>
      <p:sp>
        <p:nvSpPr>
          <p:cNvPr id="5" name="7-Point Star 4"/>
          <p:cNvSpPr/>
          <p:nvPr/>
        </p:nvSpPr>
        <p:spPr>
          <a:xfrm>
            <a:off x="0" y="1219200"/>
            <a:ext cx="1752600" cy="1524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1600200"/>
            <a:ext cx="1143000" cy="830997"/>
          </a:xfrm>
          <a:prstGeom prst="rect">
            <a:avLst/>
          </a:prstGeom>
          <a:noFill/>
        </p:spPr>
        <p:txBody>
          <a:bodyPr wrap="square" rtlCol="0">
            <a:spAutoFit/>
          </a:bodyPr>
          <a:lstStyle/>
          <a:p>
            <a:pPr algn="ctr"/>
            <a:r>
              <a:rPr lang="en-US" sz="2400" dirty="0" smtClean="0">
                <a:solidFill>
                  <a:schemeClr val="bg1"/>
                </a:solidFill>
                <a:latin typeface="Cooper Black" pitchFamily="18" charset="0"/>
              </a:rPr>
              <a:t>The 4 “D”s</a:t>
            </a:r>
            <a:endParaRPr lang="en-US" sz="2400" dirty="0">
              <a:solidFill>
                <a:schemeClr val="bg1"/>
              </a:solidFill>
              <a:latin typeface="Cooper Black" pitchFamily="18" charset="0"/>
            </a:endParaRPr>
          </a:p>
        </p:txBody>
      </p:sp>
      <p:pic>
        <p:nvPicPr>
          <p:cNvPr id="10" name="~PP1569.WAV">
            <a:hlinkClick r:id="" action="ppaction://media"/>
          </p:cNvPr>
          <p:cNvPicPr>
            <a:picLocks noRot="1" noChangeAspect="1"/>
          </p:cNvPicPr>
          <p:nvPr>
            <a:wavAudioFile r:embed="rId1" name="~PP1569.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260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Schools/RCCIs:  must have a procedure on file.  It may be as simple as referring all complaints to the superintendent who meets with the complainant to resolve issues.</a:t>
            </a:r>
          </a:p>
          <a:p>
            <a:r>
              <a:rPr lang="en-US" dirty="0" smtClean="0"/>
              <a:t>CACFP/Summer Food:  may have a procedure on file, can also follow the directions on “and Justice for All” poster.</a:t>
            </a:r>
          </a:p>
          <a:p>
            <a:r>
              <a:rPr lang="en-US" dirty="0" smtClean="0"/>
              <a:t>The presence of a procedure will be confirmed during review.</a:t>
            </a:r>
          </a:p>
          <a:p>
            <a:endParaRPr lang="en-US" dirty="0"/>
          </a:p>
        </p:txBody>
      </p:sp>
      <p:sp>
        <p:nvSpPr>
          <p:cNvPr id="3" name="Title 2"/>
          <p:cNvSpPr>
            <a:spLocks noGrp="1"/>
          </p:cNvSpPr>
          <p:nvPr>
            <p:ph type="title"/>
          </p:nvPr>
        </p:nvSpPr>
        <p:spPr/>
        <p:txBody>
          <a:bodyPr/>
          <a:lstStyle/>
          <a:p>
            <a:r>
              <a:rPr lang="en-US" dirty="0" smtClean="0"/>
              <a:t>Complaint Procedure </a:t>
            </a:r>
            <a:endParaRPr lang="en-US" dirty="0"/>
          </a:p>
        </p:txBody>
      </p:sp>
      <p:pic>
        <p:nvPicPr>
          <p:cNvPr id="7" name="~PP3997.WAV">
            <a:hlinkClick r:id="" action="ppaction://media"/>
          </p:cNvPr>
          <p:cNvPicPr>
            <a:picLocks noRot="1" noChangeAspect="1"/>
          </p:cNvPicPr>
          <p:nvPr>
            <a:wavAudioFile r:embed="rId1" name="~PP3997.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257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Form</a:t>
            </a:r>
            <a:endParaRPr lang="en-US" dirty="0"/>
          </a:p>
        </p:txBody>
      </p:sp>
      <p:pic>
        <p:nvPicPr>
          <p:cNvPr id="4" name="Content Placeholder 3"/>
          <p:cNvPicPr>
            <a:picLocks noGrp="1"/>
          </p:cNvPicPr>
          <p:nvPr>
            <p:ph idx="1"/>
          </p:nvPr>
        </p:nvPicPr>
        <p:blipFill>
          <a:blip r:embed="rId3" cstate="print"/>
          <a:srcRect l="23447" t="42406" r="22519" b="5600"/>
          <a:stretch>
            <a:fillRect/>
          </a:stretch>
        </p:blipFill>
        <p:spPr>
          <a:xfrm>
            <a:off x="990600" y="1371600"/>
            <a:ext cx="7467600" cy="4558325"/>
          </a:xfrm>
          <a:ln>
            <a:solidFill>
              <a:schemeClr val="tx1"/>
            </a:solidFill>
          </a:ln>
        </p:spPr>
      </p:pic>
      <p:sp>
        <p:nvSpPr>
          <p:cNvPr id="5" name="TextBox 4"/>
          <p:cNvSpPr txBox="1"/>
          <p:nvPr/>
        </p:nvSpPr>
        <p:spPr>
          <a:xfrm>
            <a:off x="1524000" y="5943600"/>
            <a:ext cx="7315200" cy="369332"/>
          </a:xfrm>
          <a:prstGeom prst="rect">
            <a:avLst/>
          </a:prstGeom>
          <a:noFill/>
        </p:spPr>
        <p:txBody>
          <a:bodyPr wrap="square" rtlCol="0">
            <a:spAutoFit/>
          </a:bodyPr>
          <a:lstStyle/>
          <a:p>
            <a:r>
              <a:rPr lang="en-US" dirty="0" smtClean="0"/>
              <a:t>Found online at</a:t>
            </a:r>
            <a:r>
              <a:rPr lang="en-US" i="1" dirty="0" smtClean="0"/>
              <a:t> http://www.eed.state.ak.us/tls/cnp/CRR.html</a:t>
            </a:r>
            <a:endParaRPr lang="en-US" i="1" dirty="0"/>
          </a:p>
        </p:txBody>
      </p:sp>
      <p:pic>
        <p:nvPicPr>
          <p:cNvPr id="6" name="~PP2239.WAV">
            <a:hlinkClick r:id="" action="ppaction://media"/>
          </p:cNvPr>
          <p:cNvPicPr>
            <a:picLocks noRot="1" noChangeAspect="1"/>
          </p:cNvPicPr>
          <p:nvPr>
            <a:wavAudioFile r:embed="rId1" name="~PP2239.WAV"/>
          </p:nvPr>
        </p:nvPicPr>
        <p:blipFill>
          <a:blip r:embed="rId4" cstate="print"/>
          <a:stretch>
            <a:fillRect/>
          </a:stretch>
        </p:blipFill>
        <p:spPr>
          <a:xfrm>
            <a:off x="8726488" y="6440488"/>
            <a:ext cx="244475" cy="244475"/>
          </a:xfrm>
          <a:prstGeom prst="rect">
            <a:avLst/>
          </a:prstGeom>
        </p:spPr>
      </p:pic>
    </p:spTree>
  </p:cSld>
  <p:clrMapOvr>
    <a:masterClrMapping/>
  </p:clrMapOvr>
  <p:transition advClick="0" advTm="10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File a complaint within </a:t>
            </a:r>
            <a:r>
              <a:rPr lang="en-US" sz="2800" u="sng" dirty="0" smtClean="0"/>
              <a:t>180 days </a:t>
            </a:r>
            <a:r>
              <a:rPr lang="en-US" sz="2800" dirty="0" smtClean="0"/>
              <a:t>of the alleged discriminatory action.</a:t>
            </a:r>
            <a:r>
              <a:rPr lang="en-US" dirty="0" smtClean="0"/>
              <a:t>  </a:t>
            </a:r>
          </a:p>
          <a:p>
            <a:endParaRPr lang="en-US" dirty="0"/>
          </a:p>
        </p:txBody>
      </p:sp>
      <p:sp>
        <p:nvSpPr>
          <p:cNvPr id="3" name="Title 2"/>
          <p:cNvSpPr>
            <a:spLocks noGrp="1"/>
          </p:cNvSpPr>
          <p:nvPr>
            <p:ph type="title"/>
          </p:nvPr>
        </p:nvSpPr>
        <p:spPr/>
        <p:txBody>
          <a:bodyPr/>
          <a:lstStyle/>
          <a:p>
            <a:r>
              <a:rPr lang="en-US" dirty="0" smtClean="0"/>
              <a:t>Filing Timeline</a:t>
            </a:r>
            <a:endParaRPr lang="en-US" dirty="0"/>
          </a:p>
        </p:txBody>
      </p:sp>
      <p:pic>
        <p:nvPicPr>
          <p:cNvPr id="5" name="~PP1426.WAV">
            <a:hlinkClick r:id="" action="ppaction://media"/>
          </p:cNvPr>
          <p:cNvPicPr>
            <a:picLocks noRot="1" noChangeAspect="1"/>
          </p:cNvPicPr>
          <p:nvPr>
            <a:wavAudioFile r:embed="rId1" name="~PP1426.WAV"/>
          </p:nvPr>
        </p:nvPicPr>
        <p:blipFill>
          <a:blip r:embed="rId3" cstate="print"/>
          <a:stretch>
            <a:fillRect/>
          </a:stretch>
        </p:blipFill>
        <p:spPr>
          <a:xfrm>
            <a:off x="8726488" y="6440488"/>
            <a:ext cx="244475" cy="244475"/>
          </a:xfrm>
          <a:prstGeom prst="rect">
            <a:avLst/>
          </a:prstGeom>
        </p:spPr>
      </p:pic>
    </p:spTree>
  </p:cSld>
  <p:clrMapOvr>
    <a:masterClrMapping/>
  </p:clrMapOvr>
  <p:transition advClick="0" advTm="73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388</TotalTime>
  <Words>1946</Words>
  <Application>Microsoft Office PowerPoint</Application>
  <PresentationFormat>On-screen Show (4:3)</PresentationFormat>
  <Paragraphs>213</Paragraphs>
  <Slides>31</Slides>
  <Notes>12</Notes>
  <HiddenSlides>0</HiddenSlides>
  <MMClips>31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Cooper Black</vt:lpstr>
      <vt:lpstr>Lucida Sans Unicode</vt:lpstr>
      <vt:lpstr>Verdana</vt:lpstr>
      <vt:lpstr>Wingdings</vt:lpstr>
      <vt:lpstr>Wingdings 2</vt:lpstr>
      <vt:lpstr>Wingdings 3</vt:lpstr>
      <vt:lpstr>Concourse</vt:lpstr>
      <vt:lpstr>Civil Rights in Alaska Child Nutrition Programs</vt:lpstr>
      <vt:lpstr>USDA Civil Rights</vt:lpstr>
      <vt:lpstr>What is Discrimination?</vt:lpstr>
      <vt:lpstr>Protected Classes</vt:lpstr>
      <vt:lpstr>Recognizing a Complaint</vt:lpstr>
      <vt:lpstr>Discrimination Occurs:</vt:lpstr>
      <vt:lpstr>Complaint Procedure </vt:lpstr>
      <vt:lpstr>Reporting Form</vt:lpstr>
      <vt:lpstr>Filing Timeline</vt:lpstr>
      <vt:lpstr>Complaints</vt:lpstr>
      <vt:lpstr>Training</vt:lpstr>
      <vt:lpstr>Resolution of Noncompliance</vt:lpstr>
      <vt:lpstr>Conflict Resolution</vt:lpstr>
      <vt:lpstr>Resolution of Complaint</vt:lpstr>
      <vt:lpstr>Non-discrimination Statement</vt:lpstr>
      <vt:lpstr>Too Long?</vt:lpstr>
      <vt:lpstr>Where Does It Go?</vt:lpstr>
      <vt:lpstr>And Justice For All</vt:lpstr>
      <vt:lpstr>Racial/Ethnic Data Collection</vt:lpstr>
      <vt:lpstr>Racial/Ethnic Data Collection</vt:lpstr>
      <vt:lpstr>Racial/Ethnic Data Collection</vt:lpstr>
      <vt:lpstr>Limited English Proficiency</vt:lpstr>
      <vt:lpstr>Limited English Proficiency</vt:lpstr>
      <vt:lpstr>Accomodations for Disabilities</vt:lpstr>
      <vt:lpstr>Religious Organizations</vt:lpstr>
      <vt:lpstr>Assurances</vt:lpstr>
      <vt:lpstr>Civil Rights Reviews</vt:lpstr>
      <vt:lpstr>Civil Rights Toolkit</vt:lpstr>
      <vt:lpstr>Civil Rights ‘Must-Do’ List</vt:lpstr>
      <vt:lpstr>Civil Rights ‘Must-Do’ List</vt:lpstr>
      <vt:lpstr>Civil Rights in Alaska Child Nutrition Programs</vt:lpstr>
    </vt:vector>
  </TitlesOfParts>
  <Company>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in Alaska Child Nutrition Programs</dc:title>
  <dc:creator>jedawson</dc:creator>
  <cp:lastModifiedBy>Martin, Ann Marie (EED)</cp:lastModifiedBy>
  <cp:revision>44</cp:revision>
  <dcterms:created xsi:type="dcterms:W3CDTF">2011-08-26T22:26:20Z</dcterms:created>
  <dcterms:modified xsi:type="dcterms:W3CDTF">2017-04-26T16:36:31Z</dcterms:modified>
</cp:coreProperties>
</file>