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Lst>
  <p:notesMasterIdLst>
    <p:notesMasterId r:id="rId49"/>
  </p:notesMasterIdLst>
  <p:sldIdLst>
    <p:sldId id="256" r:id="rId3"/>
    <p:sldId id="342" r:id="rId4"/>
    <p:sldId id="306" r:id="rId5"/>
    <p:sldId id="307" r:id="rId6"/>
    <p:sldId id="308" r:id="rId7"/>
    <p:sldId id="309" r:id="rId8"/>
    <p:sldId id="310" r:id="rId9"/>
    <p:sldId id="311" r:id="rId10"/>
    <p:sldId id="312" r:id="rId11"/>
    <p:sldId id="314" r:id="rId12"/>
    <p:sldId id="315" r:id="rId13"/>
    <p:sldId id="316" r:id="rId14"/>
    <p:sldId id="317" r:id="rId15"/>
    <p:sldId id="318" r:id="rId16"/>
    <p:sldId id="319" r:id="rId17"/>
    <p:sldId id="313" r:id="rId18"/>
    <p:sldId id="320" r:id="rId19"/>
    <p:sldId id="321" r:id="rId20"/>
    <p:sldId id="340"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8" r:id="rId37"/>
    <p:sldId id="341" r:id="rId38"/>
    <p:sldId id="343" r:id="rId39"/>
    <p:sldId id="344" r:id="rId40"/>
    <p:sldId id="345" r:id="rId41"/>
    <p:sldId id="346" r:id="rId42"/>
    <p:sldId id="347" r:id="rId43"/>
    <p:sldId id="348" r:id="rId44"/>
    <p:sldId id="349" r:id="rId45"/>
    <p:sldId id="350" r:id="rId46"/>
    <p:sldId id="351" r:id="rId47"/>
    <p:sldId id="33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52" autoAdjust="0"/>
  </p:normalViewPr>
  <p:slideViewPr>
    <p:cSldViewPr>
      <p:cViewPr varScale="1">
        <p:scale>
          <a:sx n="84" d="100"/>
          <a:sy n="84" d="100"/>
        </p:scale>
        <p:origin x="-744" y="-78"/>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5C6569-AB68-4513-8024-132C2B3A9581}" type="datetimeFigureOut">
              <a:rPr lang="en-US" smtClean="0"/>
              <a:t>7/26/2013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25616F-AEA1-43B2-A2BA-DB9CC3334943}" type="slidenum">
              <a:rPr lang="en-US" smtClean="0"/>
              <a:t>‹#›</a:t>
            </a:fld>
            <a:endParaRPr lang="en-US"/>
          </a:p>
        </p:txBody>
      </p:sp>
    </p:spTree>
    <p:extLst>
      <p:ext uri="{BB962C8B-B14F-4D97-AF65-F5344CB8AC3E}">
        <p14:creationId xmlns:p14="http://schemas.microsoft.com/office/powerpoint/2010/main" val="3891096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an</a:t>
            </a:r>
            <a:r>
              <a:rPr lang="en-US" baseline="0" dirty="0" smtClean="0"/>
              <a:t> overview of Alaska Mathematics Standards Organization</a:t>
            </a:r>
            <a:endParaRPr lang="en-US" dirty="0"/>
          </a:p>
        </p:txBody>
      </p:sp>
      <p:sp>
        <p:nvSpPr>
          <p:cNvPr id="4" name="Slide Number Placeholder 3"/>
          <p:cNvSpPr>
            <a:spLocks noGrp="1"/>
          </p:cNvSpPr>
          <p:nvPr>
            <p:ph type="sldNum" sz="quarter" idx="10"/>
          </p:nvPr>
        </p:nvSpPr>
        <p:spPr/>
        <p:txBody>
          <a:bodyPr/>
          <a:lstStyle/>
          <a:p>
            <a:fld id="{B525616F-AEA1-43B2-A2BA-DB9CC3334943}" type="slidenum">
              <a:rPr lang="en-US" smtClean="0"/>
              <a:t>1</a:t>
            </a:fld>
            <a:endParaRPr lang="en-US"/>
          </a:p>
        </p:txBody>
      </p:sp>
    </p:spTree>
    <p:extLst>
      <p:ext uri="{BB962C8B-B14F-4D97-AF65-F5344CB8AC3E}">
        <p14:creationId xmlns:p14="http://schemas.microsoft.com/office/powerpoint/2010/main" val="209973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pitchFamily="34" charset="0"/>
                <a:cs typeface="Arial" pitchFamily="34" charset="0"/>
              </a:rPr>
              <a:t>The clusters show the progression of the topics within this grade span under the domain of Operations and Algebraic </a:t>
            </a:r>
            <a:r>
              <a:rPr lang="en-US" sz="1400" dirty="0" smtClean="0">
                <a:latin typeface="Arial" pitchFamily="34" charset="0"/>
                <a:cs typeface="Arial" pitchFamily="34" charset="0"/>
              </a:rPr>
              <a:t>Thinking.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Please </a:t>
            </a:r>
            <a:r>
              <a:rPr lang="en-US" sz="1400" dirty="0">
                <a:latin typeface="Arial" pitchFamily="34" charset="0"/>
                <a:cs typeface="Arial" pitchFamily="34" charset="0"/>
              </a:rPr>
              <a:t>take a moment to review these cluster </a:t>
            </a:r>
            <a:r>
              <a:rPr lang="en-US" sz="1400" dirty="0" smtClean="0">
                <a:latin typeface="Arial" pitchFamily="34" charset="0"/>
                <a:cs typeface="Arial" pitchFamily="34" charset="0"/>
              </a:rPr>
              <a:t>headings</a:t>
            </a:r>
            <a:r>
              <a:rPr lang="en-US" sz="1400" baseline="0" dirty="0" smtClean="0">
                <a:latin typeface="Arial" pitchFamily="34" charset="0"/>
                <a:cs typeface="Arial" pitchFamily="34" charset="0"/>
              </a:rPr>
              <a:t> noticing the connections between them.</a:t>
            </a:r>
            <a:endParaRPr lang="en-US" sz="1400" dirty="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There</a:t>
            </a:r>
            <a:r>
              <a:rPr lang="en-US" sz="1400" baseline="0" dirty="0" smtClean="0">
                <a:latin typeface="Arial" pitchFamily="34" charset="0"/>
                <a:cs typeface="Arial" pitchFamily="34" charset="0"/>
              </a:rPr>
              <a:t> are only a few clusters under the Number and Operations in Base Ten in this grade span.  Please note there was not an equivalent focus in the GLEs.</a:t>
            </a:r>
            <a:endParaRPr lang="en-US" sz="1400" dirty="0">
              <a:latin typeface="Arial" pitchFamily="34" charset="0"/>
              <a:cs typeface="Arial" pitchFamily="34" charset="0"/>
            </a:endParaRPr>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a:t>
            </a:r>
            <a:r>
              <a:rPr lang="en-US" sz="1400" baseline="0" dirty="0" smtClean="0">
                <a:latin typeface="Arial" pitchFamily="34" charset="0"/>
                <a:cs typeface="Arial" pitchFamily="34" charset="0"/>
              </a:rPr>
              <a:t> domain of Number and Operations begins in Grade 3. By looking at the clusters, you can see the additional clusters during Grade 4 and 5.</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 domain of Measurement and Data shows through</a:t>
            </a:r>
            <a:r>
              <a:rPr lang="en-US" sz="1400" baseline="0" dirty="0" smtClean="0">
                <a:latin typeface="Arial" pitchFamily="34" charset="0"/>
                <a:cs typeface="Arial" pitchFamily="34" charset="0"/>
              </a:rPr>
              <a:t> the clusters learning at one grade level is linked to the next grade.</a:t>
            </a:r>
          </a:p>
          <a:p>
            <a:r>
              <a:rPr lang="en-US" sz="1400" baseline="0" dirty="0" smtClean="0">
                <a:latin typeface="Arial" pitchFamily="34" charset="0"/>
                <a:cs typeface="Arial" pitchFamily="34" charset="0"/>
              </a:rPr>
              <a:t>Notice the similar cluster heading, Represent and interpret data, is found at each grade level with different grade level standards.</a:t>
            </a:r>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 Geometry domain is one of the few that span K-8 and into</a:t>
            </a:r>
            <a:r>
              <a:rPr lang="en-US" sz="1400" baseline="0" dirty="0" smtClean="0">
                <a:latin typeface="Arial" pitchFamily="34" charset="0"/>
                <a:cs typeface="Arial" pitchFamily="34" charset="0"/>
              </a:rPr>
              <a:t> high school.  The clusters help show the progression of this topic in this grade span.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400" dirty="0" smtClean="0">
                <a:latin typeface="Arial" pitchFamily="34" charset="0"/>
                <a:cs typeface="Arial" pitchFamily="34" charset="0"/>
              </a:rPr>
              <a:t>In this Grade 4 example under the domain,</a:t>
            </a:r>
            <a:r>
              <a:rPr lang="en-US" sz="1400" baseline="0" dirty="0" smtClean="0">
                <a:latin typeface="Arial" pitchFamily="34" charset="0"/>
                <a:cs typeface="Arial" pitchFamily="34" charset="0"/>
              </a:rPr>
              <a:t> Number and Operations in Base Ten (4.NBT) which is underline.  </a:t>
            </a:r>
          </a:p>
          <a:p>
            <a:pPr>
              <a:buNone/>
            </a:pPr>
            <a:r>
              <a:rPr lang="en-US" sz="1400" baseline="0" dirty="0" smtClean="0">
                <a:latin typeface="Arial" pitchFamily="34" charset="0"/>
                <a:cs typeface="Arial" pitchFamily="34" charset="0"/>
              </a:rPr>
              <a:t>There </a:t>
            </a:r>
            <a:r>
              <a:rPr lang="en-US" sz="1400" dirty="0" smtClean="0">
                <a:latin typeface="Arial" pitchFamily="34" charset="0"/>
                <a:cs typeface="Arial" pitchFamily="34" charset="0"/>
              </a:rPr>
              <a:t>are </a:t>
            </a:r>
            <a:r>
              <a:rPr lang="en-US" sz="1400" dirty="0">
                <a:latin typeface="Arial" pitchFamily="34" charset="0"/>
                <a:cs typeface="Arial" pitchFamily="34" charset="0"/>
              </a:rPr>
              <a:t>two clusters shown in bold </a:t>
            </a:r>
            <a:r>
              <a:rPr lang="en-US" sz="1400" dirty="0" smtClean="0">
                <a:latin typeface="Arial" pitchFamily="34" charset="0"/>
                <a:cs typeface="Arial" pitchFamily="34" charset="0"/>
              </a:rPr>
              <a:t>type – Generalize place value understanding</a:t>
            </a:r>
            <a:r>
              <a:rPr lang="en-US" sz="1400" baseline="0" dirty="0" smtClean="0">
                <a:latin typeface="Arial" pitchFamily="34" charset="0"/>
                <a:cs typeface="Arial" pitchFamily="34" charset="0"/>
              </a:rPr>
              <a:t> . . . and Use place value understanding and properties of operations . . .</a:t>
            </a:r>
          </a:p>
          <a:p>
            <a:pPr>
              <a:buNone/>
            </a:pPr>
            <a:r>
              <a:rPr lang="en-US" sz="1400" dirty="0" smtClean="0">
                <a:latin typeface="Arial" pitchFamily="34" charset="0"/>
                <a:cs typeface="Arial" pitchFamily="34" charset="0"/>
              </a:rPr>
              <a:t>For </a:t>
            </a:r>
            <a:r>
              <a:rPr lang="en-US" sz="1400" dirty="0">
                <a:latin typeface="Arial" pitchFamily="34" charset="0"/>
                <a:cs typeface="Arial" pitchFamily="34" charset="0"/>
              </a:rPr>
              <a:t>each </a:t>
            </a:r>
            <a:r>
              <a:rPr lang="en-US" sz="1400" dirty="0" smtClean="0">
                <a:latin typeface="Arial" pitchFamily="34" charset="0"/>
                <a:cs typeface="Arial" pitchFamily="34" charset="0"/>
              </a:rPr>
              <a:t>cluster, </a:t>
            </a:r>
            <a:r>
              <a:rPr lang="en-US" sz="1400" dirty="0">
                <a:latin typeface="Arial" pitchFamily="34" charset="0"/>
                <a:cs typeface="Arial" pitchFamily="34" charset="0"/>
              </a:rPr>
              <a:t>there are a list of closely related standards underneath. </a:t>
            </a:r>
            <a:r>
              <a:rPr lang="en-US" sz="1400" dirty="0" smtClean="0">
                <a:latin typeface="Arial" pitchFamily="34" charset="0"/>
                <a:cs typeface="Arial" pitchFamily="34" charset="0"/>
              </a:rPr>
              <a:t>For the</a:t>
            </a:r>
            <a:r>
              <a:rPr lang="en-US" sz="1400" baseline="0" dirty="0" smtClean="0">
                <a:latin typeface="Arial" pitchFamily="34" charset="0"/>
                <a:cs typeface="Arial" pitchFamily="34" charset="0"/>
              </a:rPr>
              <a:t> first cluster, Generalize, there are three grade level standards.</a:t>
            </a:r>
          </a:p>
          <a:p>
            <a:pPr>
              <a:buNone/>
            </a:pPr>
            <a:r>
              <a:rPr lang="en-US" sz="1400" baseline="0" dirty="0" smtClean="0">
                <a:latin typeface="Arial" pitchFamily="34" charset="0"/>
                <a:cs typeface="Arial" pitchFamily="34" charset="0"/>
              </a:rPr>
              <a:t>Only the first standard for the second cluster is shown in this snapshot.</a:t>
            </a:r>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pitchFamily="34" charset="0"/>
                <a:cs typeface="Arial" pitchFamily="34" charset="0"/>
              </a:rPr>
              <a:t>The </a:t>
            </a:r>
            <a:r>
              <a:rPr lang="en-US" sz="1400" dirty="0" smtClean="0">
                <a:latin typeface="Arial" pitchFamily="34" charset="0"/>
                <a:cs typeface="Arial" pitchFamily="34" charset="0"/>
              </a:rPr>
              <a:t>slide</a:t>
            </a:r>
            <a:r>
              <a:rPr lang="en-US" sz="1400" baseline="0" dirty="0" smtClean="0">
                <a:latin typeface="Arial" pitchFamily="34" charset="0"/>
                <a:cs typeface="Arial" pitchFamily="34" charset="0"/>
              </a:rPr>
              <a:t> shows a companion document, Mathematical Content Standards Overview, available on the EED website.</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This document provides a good overview of the content by providing only the domains and clusters by each grade span.</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Taking a close look at these</a:t>
            </a:r>
            <a:r>
              <a:rPr lang="en-US" sz="1400" baseline="0" dirty="0" smtClean="0">
                <a:latin typeface="Arial" pitchFamily="34" charset="0"/>
                <a:cs typeface="Arial" pitchFamily="34" charset="0"/>
              </a:rPr>
              <a:t> sample </a:t>
            </a:r>
            <a:r>
              <a:rPr lang="en-US" sz="1400" dirty="0" smtClean="0">
                <a:latin typeface="Arial" pitchFamily="34" charset="0"/>
                <a:cs typeface="Arial" pitchFamily="34" charset="0"/>
              </a:rPr>
              <a:t>standards from</a:t>
            </a:r>
            <a:r>
              <a:rPr lang="en-US" sz="1400" baseline="0" dirty="0" smtClean="0">
                <a:latin typeface="Arial" pitchFamily="34" charset="0"/>
                <a:cs typeface="Arial" pitchFamily="34" charset="0"/>
              </a:rPr>
              <a:t> the </a:t>
            </a:r>
            <a:r>
              <a:rPr lang="en-US" sz="1400" dirty="0" smtClean="0">
                <a:latin typeface="Arial" pitchFamily="34" charset="0"/>
                <a:cs typeface="Arial" pitchFamily="34" charset="0"/>
              </a:rPr>
              <a:t>grade </a:t>
            </a:r>
            <a:r>
              <a:rPr lang="en-US" sz="1400" dirty="0">
                <a:latin typeface="Arial" pitchFamily="34" charset="0"/>
                <a:cs typeface="Arial" pitchFamily="34" charset="0"/>
              </a:rPr>
              <a:t>span 6-8.  </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The domain </a:t>
            </a:r>
            <a:r>
              <a:rPr lang="en-US" sz="1400" dirty="0">
                <a:latin typeface="Arial" pitchFamily="34" charset="0"/>
                <a:cs typeface="Arial" pitchFamily="34" charset="0"/>
              </a:rPr>
              <a:t>is Expressions and Equations (EE) which is underlined</a:t>
            </a:r>
            <a:r>
              <a:rPr lang="en-US" sz="1400" dirty="0" smtClean="0">
                <a:latin typeface="Arial" pitchFamily="34" charset="0"/>
                <a:cs typeface="Arial" pitchFamily="34" charset="0"/>
              </a:rPr>
              <a:t>.</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For 7</a:t>
            </a:r>
            <a:r>
              <a:rPr lang="en-US" sz="1400" baseline="30000" dirty="0" smtClean="0">
                <a:latin typeface="Arial" pitchFamily="34" charset="0"/>
                <a:cs typeface="Arial" pitchFamily="34" charset="0"/>
              </a:rPr>
              <a:t>th</a:t>
            </a:r>
            <a:r>
              <a:rPr lang="en-US" sz="1400" dirty="0" smtClean="0">
                <a:latin typeface="Arial" pitchFamily="34" charset="0"/>
                <a:cs typeface="Arial" pitchFamily="34" charset="0"/>
              </a:rPr>
              <a:t> </a:t>
            </a:r>
            <a:r>
              <a:rPr lang="en-US" sz="1400" dirty="0">
                <a:latin typeface="Arial" pitchFamily="34" charset="0"/>
                <a:cs typeface="Arial" pitchFamily="34" charset="0"/>
              </a:rPr>
              <a:t>grade there are two clusters – Use properties of </a:t>
            </a:r>
            <a:r>
              <a:rPr lang="en-US" sz="1400" dirty="0" smtClean="0">
                <a:latin typeface="Arial" pitchFamily="34" charset="0"/>
                <a:cs typeface="Arial" pitchFamily="34" charset="0"/>
              </a:rPr>
              <a:t>operations to generate equivalent</a:t>
            </a:r>
            <a:r>
              <a:rPr lang="en-US" sz="1400" baseline="0" dirty="0" smtClean="0">
                <a:latin typeface="Arial" pitchFamily="34" charset="0"/>
                <a:cs typeface="Arial" pitchFamily="34" charset="0"/>
              </a:rPr>
              <a:t> expressions</a:t>
            </a:r>
            <a:r>
              <a:rPr lang="en-US" sz="1400" dirty="0" smtClean="0">
                <a:latin typeface="Arial" pitchFamily="34" charset="0"/>
                <a:cs typeface="Arial" pitchFamily="34" charset="0"/>
              </a:rPr>
              <a:t> </a:t>
            </a:r>
            <a:r>
              <a:rPr lang="en-US" sz="1400" dirty="0">
                <a:latin typeface="Arial" pitchFamily="34" charset="0"/>
                <a:cs typeface="Arial" pitchFamily="34" charset="0"/>
              </a:rPr>
              <a:t>and Solve real-life and mathematical problems. . </a:t>
            </a:r>
            <a:r>
              <a:rPr lang="en-US" sz="1400" dirty="0" smtClean="0">
                <a:latin typeface="Arial" pitchFamily="34" charset="0"/>
                <a:cs typeface="Arial" pitchFamily="34" charset="0"/>
              </a:rPr>
              <a:t>.</a:t>
            </a:r>
          </a:p>
          <a:p>
            <a:endParaRPr lang="en-US" sz="1400" dirty="0">
              <a:latin typeface="Arial" pitchFamily="34" charset="0"/>
              <a:cs typeface="Arial" pitchFamily="34" charset="0"/>
            </a:endParaRPr>
          </a:p>
          <a:p>
            <a:r>
              <a:rPr lang="en-US" sz="1400" dirty="0">
                <a:latin typeface="Arial" pitchFamily="34" charset="0"/>
                <a:cs typeface="Arial" pitchFamily="34" charset="0"/>
              </a:rPr>
              <a:t>Underneath the </a:t>
            </a:r>
            <a:r>
              <a:rPr lang="en-US" sz="1400" dirty="0" smtClean="0">
                <a:latin typeface="Arial" pitchFamily="34" charset="0"/>
                <a:cs typeface="Arial" pitchFamily="34" charset="0"/>
              </a:rPr>
              <a:t>clusters are </a:t>
            </a:r>
            <a:r>
              <a:rPr lang="en-US" sz="1400" dirty="0">
                <a:latin typeface="Arial" pitchFamily="34" charset="0"/>
                <a:cs typeface="Arial" pitchFamily="34" charset="0"/>
              </a:rPr>
              <a:t>the standards</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Now, taking even</a:t>
            </a:r>
            <a:r>
              <a:rPr lang="en-US" sz="1400" baseline="0" dirty="0" smtClean="0">
                <a:latin typeface="Arial" pitchFamily="34" charset="0"/>
                <a:cs typeface="Arial" pitchFamily="34" charset="0"/>
              </a:rPr>
              <a:t> a closer look at these sample standards in grade span 6-8.</a:t>
            </a:r>
          </a:p>
          <a:p>
            <a:r>
              <a:rPr lang="en-US" sz="1400" dirty="0" smtClean="0">
                <a:latin typeface="Arial" pitchFamily="34" charset="0"/>
                <a:cs typeface="Arial" pitchFamily="34" charset="0"/>
              </a:rPr>
              <a:t>Under Grade</a:t>
            </a:r>
            <a:r>
              <a:rPr lang="en-US" sz="1400" baseline="0" dirty="0" smtClean="0">
                <a:latin typeface="Arial" pitchFamily="34" charset="0"/>
                <a:cs typeface="Arial" pitchFamily="34" charset="0"/>
              </a:rPr>
              <a:t> 6, there are two further features (examples and subparts)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Let’s </a:t>
            </a:r>
            <a:r>
              <a:rPr lang="en-US" sz="1400" dirty="0">
                <a:latin typeface="Arial" pitchFamily="34" charset="0"/>
                <a:cs typeface="Arial" pitchFamily="34" charset="0"/>
              </a:rPr>
              <a:t>look at 6.EE.1.  Notice in italics there is an example provided for further clarification.  All examples are indicated in italics.</a:t>
            </a:r>
          </a:p>
          <a:p>
            <a:r>
              <a:rPr lang="en-US" sz="1400" dirty="0">
                <a:latin typeface="Arial" pitchFamily="34" charset="0"/>
                <a:cs typeface="Arial" pitchFamily="34" charset="0"/>
              </a:rPr>
              <a:t/>
            </a:r>
            <a:br>
              <a:rPr lang="en-US" sz="1400" dirty="0">
                <a:latin typeface="Arial" pitchFamily="34" charset="0"/>
                <a:cs typeface="Arial" pitchFamily="34" charset="0"/>
              </a:rPr>
            </a:br>
            <a:r>
              <a:rPr lang="en-US" sz="1400" dirty="0">
                <a:latin typeface="Arial" pitchFamily="34" charset="0"/>
                <a:cs typeface="Arial" pitchFamily="34" charset="0"/>
              </a:rPr>
              <a:t>Looking at 6.EE.2, this standard has multi-parts.  There is an overall standard and then subparts a-c providing more specifics.</a:t>
            </a:r>
          </a:p>
        </p:txBody>
      </p:sp>
      <p:sp>
        <p:nvSpPr>
          <p:cNvPr id="4" name="Slide Number Placeholder 3"/>
          <p:cNvSpPr>
            <a:spLocks noGrp="1"/>
          </p:cNvSpPr>
          <p:nvPr>
            <p:ph type="sldNum" sz="quarter" idx="10"/>
          </p:nvPr>
        </p:nvSpPr>
        <p:spPr/>
        <p:txBody>
          <a:bodyPr/>
          <a:lstStyle/>
          <a:p>
            <a:fld id="{E416EFF2-2C0F-4B4B-BD04-974EDCD636A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charset="0"/>
              </a:rPr>
              <a:t>Following the National Math Panel recommendations, </a:t>
            </a:r>
            <a:r>
              <a:rPr lang="en-US" sz="1400" dirty="0" smtClean="0">
                <a:latin typeface="Arial" charset="0"/>
              </a:rPr>
              <a:t>the</a:t>
            </a:r>
            <a:r>
              <a:rPr lang="en-US" sz="1400" baseline="0" dirty="0" smtClean="0">
                <a:latin typeface="Arial" charset="0"/>
              </a:rPr>
              <a:t> </a:t>
            </a:r>
            <a:r>
              <a:rPr lang="en-US" sz="1400" dirty="0" smtClean="0">
                <a:latin typeface="Arial" charset="0"/>
              </a:rPr>
              <a:t>math </a:t>
            </a:r>
            <a:r>
              <a:rPr lang="en-US" sz="1400" dirty="0">
                <a:latin typeface="Arial" charset="0"/>
              </a:rPr>
              <a:t>standards provide a strong foundation for Algebra.  As outlined on the slide they have a specific focus in early and middle grades. Many of the topics that commonly were thought of as part of an Algebra I course, such as introducing functions, are now a critical area for grade 8.  Students who </a:t>
            </a:r>
            <a:r>
              <a:rPr lang="en-US" sz="1400" i="1" dirty="0">
                <a:latin typeface="Arial" charset="0"/>
              </a:rPr>
              <a:t>master</a:t>
            </a:r>
            <a:r>
              <a:rPr lang="en-US" sz="1400" dirty="0">
                <a:latin typeface="Arial" charset="0"/>
              </a:rPr>
              <a:t> the content and skills through 7</a:t>
            </a:r>
            <a:r>
              <a:rPr lang="en-US" sz="1400" baseline="30000" dirty="0">
                <a:latin typeface="Arial" charset="0"/>
              </a:rPr>
              <a:t>th</a:t>
            </a:r>
            <a:r>
              <a:rPr lang="en-US" sz="1400" dirty="0">
                <a:latin typeface="Arial" charset="0"/>
              </a:rPr>
              <a:t> grade should be prepared for Algebra in 8</a:t>
            </a:r>
            <a:r>
              <a:rPr lang="en-US" sz="1400" baseline="30000" dirty="0">
                <a:latin typeface="Arial" charset="0"/>
              </a:rPr>
              <a:t>th</a:t>
            </a:r>
            <a:r>
              <a:rPr lang="en-US" sz="1400" dirty="0">
                <a:latin typeface="Arial" charset="0"/>
              </a:rPr>
              <a:t> grade.  </a:t>
            </a:r>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In</a:t>
            </a:r>
            <a:r>
              <a:rPr lang="en-US" baseline="0" dirty="0" smtClean="0">
                <a:latin typeface="+mn-lt"/>
              </a:rPr>
              <a:t> the mathematics standards, there are three shifts which will encourage changes to instructional practices and curriculum. </a:t>
            </a:r>
          </a:p>
          <a:p>
            <a:pPr>
              <a:buFontTx/>
              <a:buNone/>
            </a:pPr>
            <a:endParaRPr lang="en-US" baseline="0" dirty="0" smtClean="0">
              <a:latin typeface="+mn-lt"/>
            </a:endParaRPr>
          </a:p>
          <a:p>
            <a:pPr marL="228600" indent="-228600">
              <a:buFont typeface="+mj-lt"/>
              <a:buAutoNum type="arabicPeriod"/>
            </a:pPr>
            <a:r>
              <a:rPr lang="en-US" sz="1200" dirty="0" smtClean="0">
                <a:latin typeface="+mn-lt"/>
                <a:cs typeface="Arial" pitchFamily="34" charset="0"/>
              </a:rPr>
              <a:t>Focus: 2-3 topics focused on deeply in each grade.</a:t>
            </a:r>
            <a:r>
              <a:rPr lang="en-US" sz="1200" baseline="0" dirty="0" smtClean="0">
                <a:latin typeface="+mn-lt"/>
                <a:cs typeface="Arial" pitchFamily="34" charset="0"/>
              </a:rPr>
              <a:t> For each grade level there are fewer big ideas to be covered</a:t>
            </a:r>
            <a:r>
              <a:rPr lang="en-US" sz="1200" dirty="0" smtClean="0">
                <a:latin typeface="+mn-lt"/>
                <a:cs typeface="Arial" pitchFamily="34" charset="0"/>
              </a:rPr>
              <a:t>.</a:t>
            </a:r>
          </a:p>
          <a:p>
            <a:pPr marL="228600" indent="-228600">
              <a:buFont typeface="+mj-lt"/>
              <a:buAutoNum type="arabicPeriod"/>
            </a:pPr>
            <a:endParaRPr lang="en-US" sz="1200" dirty="0" smtClean="0">
              <a:latin typeface="+mn-lt"/>
              <a:cs typeface="Arial" pitchFamily="34" charset="0"/>
            </a:endParaRPr>
          </a:p>
          <a:p>
            <a:pPr marL="228600" indent="-228600" defTabSz="931774">
              <a:buFont typeface="+mj-lt"/>
              <a:buAutoNum type="arabicPeriod"/>
              <a:defRPr/>
            </a:pPr>
            <a:r>
              <a:rPr lang="en-US" sz="1200" dirty="0" smtClean="0">
                <a:latin typeface="+mn-lt"/>
                <a:cs typeface="Arial" pitchFamily="34" charset="0"/>
              </a:rPr>
              <a:t>Coherence</a:t>
            </a:r>
            <a:r>
              <a:rPr lang="en-US" sz="1200" baseline="0" dirty="0" smtClean="0">
                <a:latin typeface="+mn-lt"/>
                <a:cs typeface="Arial" pitchFamily="34" charset="0"/>
              </a:rPr>
              <a:t>: : Concepts logically connected from one grade to the next and linked to other major topics within the grade. There is a progression of topics allowing for deeper learning each year. This also avoids the re-teaching of topics each year. </a:t>
            </a:r>
          </a:p>
          <a:p>
            <a:pPr marL="228600" indent="-228600" defTabSz="931774">
              <a:buFont typeface="+mj-lt"/>
              <a:buAutoNum type="arabicPeriod"/>
              <a:defRPr/>
            </a:pPr>
            <a:endParaRPr lang="en-US" sz="1200" dirty="0" smtClean="0">
              <a:latin typeface="+mn-lt"/>
              <a:cs typeface="Arial" pitchFamily="34" charset="0"/>
            </a:endParaRPr>
          </a:p>
          <a:p>
            <a:pPr marL="228600" indent="-228600">
              <a:buFont typeface="+mj-lt"/>
              <a:buAutoNum type="arabicPeriod"/>
            </a:pPr>
            <a:r>
              <a:rPr lang="en-US" sz="1200" strike="noStrike" dirty="0" smtClean="0">
                <a:latin typeface="+mn-lt"/>
                <a:cs typeface="Arial" pitchFamily="34" charset="0"/>
              </a:rPr>
              <a:t>Rigor:</a:t>
            </a:r>
            <a:r>
              <a:rPr lang="en-US" sz="1200" strike="noStrike" baseline="0" dirty="0" smtClean="0">
                <a:latin typeface="+mn-lt"/>
                <a:cs typeface="Arial" pitchFamily="34" charset="0"/>
              </a:rPr>
              <a:t> Fluency with arithmetic, application of knowledge to real-world situations, and deep understanding of mathematical concepts.</a:t>
            </a:r>
            <a:r>
              <a:rPr lang="en-US" sz="1200" strike="noStrike" dirty="0" smtClean="0">
                <a:latin typeface="+mn-lt"/>
                <a:cs typeface="Arial" pitchFamily="34" charset="0"/>
              </a:rPr>
              <a:t> The standards e</a:t>
            </a:r>
            <a:r>
              <a:rPr lang="en-US" sz="1200" dirty="0" smtClean="0">
                <a:latin typeface="+mn-lt"/>
                <a:cs typeface="Arial" pitchFamily="34" charset="0"/>
              </a:rPr>
              <a:t>xplicitly start with the goal of career and college readiness and backtrack to develop a body of knowledge to support this goal. </a:t>
            </a:r>
          </a:p>
        </p:txBody>
      </p:sp>
      <p:sp>
        <p:nvSpPr>
          <p:cNvPr id="4" name="Slide Number Placeholder 3"/>
          <p:cNvSpPr>
            <a:spLocks noGrp="1"/>
          </p:cNvSpPr>
          <p:nvPr>
            <p:ph type="sldNum" sz="quarter" idx="10"/>
          </p:nvPr>
        </p:nvSpPr>
        <p:spPr/>
        <p:txBody>
          <a:bodyPr/>
          <a:lstStyle/>
          <a:p>
            <a:fld id="{B525616F-AEA1-43B2-A2BA-DB9CC3334943}" type="slidenum">
              <a:rPr lang="en-US" smtClean="0"/>
              <a:t>2</a:t>
            </a:fld>
            <a:endParaRPr lang="en-US"/>
          </a:p>
        </p:txBody>
      </p:sp>
    </p:spTree>
    <p:extLst>
      <p:ext uri="{BB962C8B-B14F-4D97-AF65-F5344CB8AC3E}">
        <p14:creationId xmlns:p14="http://schemas.microsoft.com/office/powerpoint/2010/main" val="2563476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sz="1400" dirty="0">
                <a:latin typeface="Arial" pitchFamily="34" charset="0"/>
                <a:cs typeface="Arial" pitchFamily="34" charset="0"/>
              </a:rPr>
              <a:t>This slide is to provide an orientation to the Standards for Mathematical Content for High School. These standards are not organized by grade level as in the </a:t>
            </a:r>
            <a:r>
              <a:rPr lang="en-US" sz="1400" dirty="0" smtClean="0">
                <a:latin typeface="Arial" pitchFamily="34" charset="0"/>
                <a:cs typeface="Arial" pitchFamily="34" charset="0"/>
              </a:rPr>
              <a:t>GLEs </a:t>
            </a:r>
            <a:r>
              <a:rPr lang="en-US" sz="1400" dirty="0">
                <a:latin typeface="Arial" pitchFamily="34" charset="0"/>
                <a:cs typeface="Arial" pitchFamily="34" charset="0"/>
              </a:rPr>
              <a:t>and span grades 9-12. They are presented by </a:t>
            </a:r>
            <a:r>
              <a:rPr lang="en-US" sz="1400" dirty="0" smtClean="0">
                <a:latin typeface="Arial" pitchFamily="34" charset="0"/>
                <a:cs typeface="Arial" pitchFamily="34" charset="0"/>
              </a:rPr>
              <a:t>Conceptual Categories </a:t>
            </a:r>
            <a:r>
              <a:rPr lang="en-US" sz="1400" dirty="0">
                <a:latin typeface="Arial" pitchFamily="34" charset="0"/>
                <a:cs typeface="Arial" pitchFamily="34" charset="0"/>
              </a:rPr>
              <a:t>listed on the </a:t>
            </a:r>
            <a:r>
              <a:rPr lang="en-US" sz="1400" dirty="0" smtClean="0">
                <a:latin typeface="Arial" pitchFamily="34" charset="0"/>
                <a:cs typeface="Arial" pitchFamily="34" charset="0"/>
              </a:rPr>
              <a:t>right. </a:t>
            </a:r>
            <a:r>
              <a:rPr lang="en-US" sz="1400" dirty="0">
                <a:latin typeface="Arial" pitchFamily="34" charset="0"/>
                <a:cs typeface="Arial" pitchFamily="34" charset="0"/>
              </a:rPr>
              <a:t>These domains contain content that could be found in a number of high school classes including Algebra, Geometry, Algebra II or courses beyond.  Districts will have the flexibility to determine courses offerings to cover the mathematics content standards</a:t>
            </a:r>
            <a:r>
              <a:rPr lang="en-US" sz="1400" dirty="0" smtClean="0">
                <a:latin typeface="Arial" pitchFamily="34" charset="0"/>
                <a:cs typeface="Arial" pitchFamily="34" charset="0"/>
              </a:rPr>
              <a:t>.  The narrative for each conceptual category</a:t>
            </a:r>
            <a:r>
              <a:rPr lang="en-US" sz="1400" baseline="0" dirty="0" smtClean="0">
                <a:latin typeface="Arial" pitchFamily="34" charset="0"/>
                <a:cs typeface="Arial" pitchFamily="34" charset="0"/>
              </a:rPr>
              <a:t> provides important information.</a:t>
            </a:r>
            <a:endParaRPr lang="en-US" sz="1400" dirty="0">
              <a:latin typeface="Arial" pitchFamily="34" charset="0"/>
              <a:cs typeface="Arial" pitchFamily="34" charset="0"/>
            </a:endParaRPr>
          </a:p>
          <a:p>
            <a:endParaRPr lang="en-US" dirty="0" smtClean="0">
              <a:latin typeface="Arial" charset="0"/>
            </a:endParaRPr>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sz="1400" dirty="0">
                <a:latin typeface="Arial" pitchFamily="34" charset="0"/>
                <a:cs typeface="Arial" pitchFamily="34" charset="0"/>
              </a:rPr>
              <a:t>This slide is to provide an orientation to the Standards for Mathematical Content for High School. These standards are not organized by grade level as in the current GLEs and span grades 9-12. They are presented by domains (conceptual categories) listed on the right can cross course boundaries. These domains contain content that could be found in a number of high school classes including Algebra, Geometry, Algebra II or courses beyond.  Districts will have the flexibility to determine courses offerings to cover the mathematics content standards.</a:t>
            </a:r>
          </a:p>
          <a:p>
            <a:endParaRPr lang="en-US" sz="1400" dirty="0">
              <a:latin typeface="Arial" pitchFamily="34" charset="0"/>
              <a:cs typeface="Arial" pitchFamily="34" charset="0"/>
            </a:endParaRPr>
          </a:p>
          <a:p>
            <a:r>
              <a:rPr lang="en-US" sz="1400" dirty="0">
                <a:latin typeface="Arial" pitchFamily="34" charset="0"/>
                <a:cs typeface="Arial" pitchFamily="34" charset="0"/>
              </a:rPr>
              <a:t>The standards can be designated further in three ways:  Core standards are the majority which are for all students to be college and career ready.  Additional standards are designated by the plus (+) sign – sometimes there are considered for STEM fields. Finally the standards with the asterisk (*) shows where modeling should be incorporated.</a:t>
            </a:r>
          </a:p>
          <a:p>
            <a:endParaRPr lang="en-US" dirty="0" smtClean="0">
              <a:latin typeface="Arial" charset="0"/>
            </a:endParaRPr>
          </a:p>
          <a:p>
            <a:pPr defTabSz="914350">
              <a:defRPr/>
            </a:pPr>
            <a:endParaRPr lang="en-US" dirty="0" smtClean="0">
              <a:sym typeface="Wingdings 2"/>
            </a:endParaRPr>
          </a:p>
          <a:p>
            <a:endParaRPr lang="en-US" dirty="0" smtClean="0">
              <a:latin typeface="Arial" charset="0"/>
            </a:endParaRPr>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Each</a:t>
            </a:r>
            <a:r>
              <a:rPr lang="en-US" sz="1400" baseline="0" dirty="0" smtClean="0">
                <a:latin typeface="Arial" pitchFamily="34" charset="0"/>
                <a:cs typeface="Arial" pitchFamily="34" charset="0"/>
              </a:rPr>
              <a:t> conceptual category begins with a narrative (similar to the critical focus areas for K-8)</a:t>
            </a:r>
            <a:r>
              <a:rPr lang="en-US" sz="1400" dirty="0" smtClean="0">
                <a:latin typeface="Arial" pitchFamily="34" charset="0"/>
                <a:cs typeface="Arial" pitchFamily="34" charset="0"/>
              </a:rPr>
              <a:t>. </a:t>
            </a:r>
            <a:r>
              <a:rPr lang="en-US" sz="1400" dirty="0">
                <a:latin typeface="Arial" pitchFamily="34" charset="0"/>
                <a:cs typeface="Arial" pitchFamily="34" charset="0"/>
              </a:rPr>
              <a:t>The narrative highlights key </a:t>
            </a:r>
            <a:r>
              <a:rPr lang="en-US" sz="1400" dirty="0" smtClean="0">
                <a:latin typeface="Arial" pitchFamily="34" charset="0"/>
                <a:cs typeface="Arial" pitchFamily="34" charset="0"/>
              </a:rPr>
              <a:t>information.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Sometimes</a:t>
            </a:r>
            <a:r>
              <a:rPr lang="en-US" sz="1400" dirty="0">
                <a:latin typeface="Arial" pitchFamily="34" charset="0"/>
                <a:cs typeface="Arial" pitchFamily="34" charset="0"/>
              </a:rPr>
              <a:t>, the narrative will reference learning from grades K-8 again outlining the progression of topics</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In this example,</a:t>
            </a:r>
            <a:r>
              <a:rPr lang="en-US" sz="1400" baseline="0" dirty="0" smtClean="0">
                <a:latin typeface="Arial" pitchFamily="34" charset="0"/>
                <a:cs typeface="Arial" pitchFamily="34" charset="0"/>
              </a:rPr>
              <a:t> a portion of the narrative for modeling is shown. </a:t>
            </a:r>
            <a:endParaRPr lang="en-US" sz="1400" dirty="0">
              <a:latin typeface="Arial" pitchFamily="34" charset="0"/>
              <a:cs typeface="Arial" pitchFamily="34" charset="0"/>
            </a:endParaRPr>
          </a:p>
          <a:p>
            <a:pPr marL="228587" indent="-228587"/>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pitchFamily="34" charset="0"/>
                <a:cs typeface="Arial" pitchFamily="34" charset="0"/>
              </a:rPr>
              <a:t>On this slide, the first three </a:t>
            </a:r>
            <a:r>
              <a:rPr lang="en-US" sz="1400" dirty="0" smtClean="0">
                <a:latin typeface="Arial" pitchFamily="34" charset="0"/>
                <a:cs typeface="Arial" pitchFamily="34" charset="0"/>
              </a:rPr>
              <a:t>conceptual categories</a:t>
            </a:r>
            <a:r>
              <a:rPr lang="en-US" sz="1400" baseline="0" dirty="0" smtClean="0">
                <a:latin typeface="Arial" pitchFamily="34" charset="0"/>
                <a:cs typeface="Arial" pitchFamily="34" charset="0"/>
              </a:rPr>
              <a:t> with their d</a:t>
            </a:r>
            <a:r>
              <a:rPr lang="en-US" sz="1400" dirty="0" smtClean="0">
                <a:latin typeface="Arial" pitchFamily="34" charset="0"/>
                <a:cs typeface="Arial" pitchFamily="34" charset="0"/>
              </a:rPr>
              <a:t>omains </a:t>
            </a:r>
            <a:r>
              <a:rPr lang="en-US" sz="1400" dirty="0">
                <a:latin typeface="Arial" pitchFamily="34" charset="0"/>
                <a:cs typeface="Arial" pitchFamily="34" charset="0"/>
              </a:rPr>
              <a:t>have been outlined for the High School Math Standards</a:t>
            </a:r>
            <a:r>
              <a:rPr lang="en-US" sz="140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Modeling standards appear through the other conceptual</a:t>
            </a:r>
            <a:r>
              <a:rPr lang="en-US" sz="1400" baseline="0" dirty="0" smtClean="0">
                <a:latin typeface="Arial" pitchFamily="34" charset="0"/>
                <a:cs typeface="Arial" pitchFamily="34" charset="0"/>
              </a:rPr>
              <a:t> categories. M</a:t>
            </a:r>
            <a:r>
              <a:rPr lang="en-US" sz="1400" dirty="0" smtClean="0">
                <a:latin typeface="Arial" pitchFamily="34" charset="0"/>
                <a:cs typeface="Arial" pitchFamily="34" charset="0"/>
              </a:rPr>
              <a:t>any have specific domains or clusters that clearly show where this connection should be made. For example, Creating Equations is a cluster where</a:t>
            </a:r>
            <a:r>
              <a:rPr lang="en-US" sz="1400" baseline="0" dirty="0" smtClean="0">
                <a:latin typeface="Arial" pitchFamily="34" charset="0"/>
                <a:cs typeface="Arial" pitchFamily="34" charset="0"/>
              </a:rPr>
              <a:t> all standards have been identified as good for modeling.</a:t>
            </a: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a:p>
            <a:r>
              <a:rPr lang="en-US" sz="1400" dirty="0">
                <a:latin typeface="Arial" pitchFamily="34" charset="0"/>
                <a:cs typeface="Arial" pitchFamily="34" charset="0"/>
              </a:rPr>
              <a:t>Number and Quantity involves </a:t>
            </a:r>
            <a:r>
              <a:rPr lang="en-US" sz="1400" dirty="0" smtClean="0">
                <a:latin typeface="Arial" pitchFamily="34" charset="0"/>
                <a:cs typeface="Arial" pitchFamily="34" charset="0"/>
              </a:rPr>
              <a:t>domains </a:t>
            </a:r>
            <a:r>
              <a:rPr lang="en-US" sz="1400" dirty="0">
                <a:latin typeface="Arial" pitchFamily="34" charset="0"/>
                <a:cs typeface="Arial" pitchFamily="34" charset="0"/>
              </a:rPr>
              <a:t>that could be found in Algebra, Algebra II (beginning Complex Numbers) and advanced courses (Vectors). </a:t>
            </a:r>
            <a:r>
              <a:rPr lang="en-US" sz="1400" dirty="0" smtClean="0">
                <a:latin typeface="Arial" pitchFamily="34" charset="0"/>
                <a:cs typeface="Arial" pitchFamily="34" charset="0"/>
              </a:rPr>
              <a:t> Likewise</a:t>
            </a:r>
            <a:r>
              <a:rPr lang="en-US" sz="1400" baseline="0" dirty="0" smtClean="0">
                <a:latin typeface="Arial" pitchFamily="34" charset="0"/>
                <a:cs typeface="Arial" pitchFamily="34" charset="0"/>
              </a:rPr>
              <a:t> for the Algebra domain, as these are not just the standards for Algebra I.</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The</a:t>
            </a:r>
            <a:r>
              <a:rPr lang="en-US" sz="1200" baseline="0" dirty="0" smtClean="0">
                <a:latin typeface="Arial" pitchFamily="34" charset="0"/>
                <a:cs typeface="Arial" pitchFamily="34" charset="0"/>
              </a:rPr>
              <a:t> final three Conceptual Categories in High School are Functions, Geometry, and Statistics and Probability. </a:t>
            </a:r>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sz="1200" dirty="0" smtClean="0">
                <a:latin typeface="Arial" pitchFamily="34" charset="0"/>
                <a:cs typeface="Arial" pitchFamily="34" charset="0"/>
              </a:rPr>
              <a:t>Statistics and Probability is an example of a conceptual</a:t>
            </a:r>
            <a:r>
              <a:rPr lang="en-US" sz="1200" baseline="0" dirty="0" smtClean="0">
                <a:latin typeface="Arial" pitchFamily="34" charset="0"/>
                <a:cs typeface="Arial" pitchFamily="34" charset="0"/>
              </a:rPr>
              <a:t> category that has all</a:t>
            </a:r>
            <a:r>
              <a:rPr lang="en-US" sz="1200" dirty="0" smtClean="0">
                <a:latin typeface="Arial" pitchFamily="34" charset="0"/>
                <a:cs typeface="Arial" pitchFamily="34" charset="0"/>
              </a:rPr>
              <a:t> standards identified as where mathematical modeling should be used.</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These</a:t>
            </a:r>
            <a:r>
              <a:rPr lang="en-US" sz="1400" baseline="0" dirty="0" smtClean="0">
                <a:latin typeface="Arial" pitchFamily="34" charset="0"/>
                <a:cs typeface="Arial" pitchFamily="34" charset="0"/>
              </a:rPr>
              <a:t> are some of the key focus areas for Number and Quantity.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These</a:t>
            </a:r>
            <a:r>
              <a:rPr lang="en-US" sz="1400" baseline="0" dirty="0" smtClean="0">
                <a:latin typeface="Arial" pitchFamily="34" charset="0"/>
                <a:cs typeface="Arial" pitchFamily="34" charset="0"/>
              </a:rPr>
              <a:t> are some of the key focus areas for Algebra</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These</a:t>
            </a:r>
            <a:r>
              <a:rPr lang="en-US" sz="1400" baseline="0" dirty="0" smtClean="0">
                <a:latin typeface="Arial" pitchFamily="34" charset="0"/>
                <a:cs typeface="Arial" pitchFamily="34" charset="0"/>
              </a:rPr>
              <a:t> are first two key focus areas for Functions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These</a:t>
            </a:r>
            <a:r>
              <a:rPr lang="en-US" sz="1400" baseline="0" dirty="0" smtClean="0">
                <a:latin typeface="Arial" pitchFamily="34" charset="0"/>
                <a:cs typeface="Arial" pitchFamily="34" charset="0"/>
              </a:rPr>
              <a:t> are the last three key focus areas for Functions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These</a:t>
            </a:r>
            <a:r>
              <a:rPr lang="en-US" sz="1400" baseline="0" dirty="0" smtClean="0">
                <a:latin typeface="Arial" pitchFamily="34" charset="0"/>
                <a:cs typeface="Arial" pitchFamily="34" charset="0"/>
              </a:rPr>
              <a:t> are the first three key focus areas for Geometry.</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charset="0"/>
              </a:rPr>
              <a:t>This slide is to provide an orientation to the Standards for Mathematical Content for grades K-8. The content standards are organized by grade spans (K-2, 3-5, and 6-8) similar to the </a:t>
            </a:r>
            <a:r>
              <a:rPr lang="en-US" sz="1400" dirty="0" smtClean="0">
                <a:latin typeface="Arial" charset="0"/>
              </a:rPr>
              <a:t>GLEs</a:t>
            </a:r>
            <a:r>
              <a:rPr lang="en-US" sz="1400" dirty="0">
                <a:latin typeface="Arial" charset="0"/>
              </a:rPr>
              <a:t>.  For each grade span, there is an instructional focus followed by the content standards.  These content standards are provided for each grade level and are further broken down into domain, clusters and standards which we will be examining more closely.  The domains are outlined on the right and correspond most closely to the strands that </a:t>
            </a:r>
            <a:r>
              <a:rPr lang="en-US" sz="1400" dirty="0" smtClean="0">
                <a:latin typeface="Arial" charset="0"/>
              </a:rPr>
              <a:t>were found in the GLEs</a:t>
            </a:r>
            <a:r>
              <a:rPr lang="en-US" sz="1400" dirty="0">
                <a:latin typeface="Arial" charset="0"/>
              </a:rPr>
              <a:t>.</a:t>
            </a:r>
            <a:endParaRPr lang="en-US" sz="1400" dirty="0">
              <a:sym typeface="Wingdings 2"/>
            </a:endParaRPr>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These</a:t>
            </a:r>
            <a:r>
              <a:rPr lang="en-US" sz="1400" baseline="0" dirty="0" smtClean="0">
                <a:latin typeface="Arial" pitchFamily="34" charset="0"/>
                <a:cs typeface="Arial" pitchFamily="34" charset="0"/>
              </a:rPr>
              <a:t> are the last two key focus areas for Geometry.</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These</a:t>
            </a:r>
            <a:r>
              <a:rPr lang="en-US" sz="1400" baseline="0" dirty="0" smtClean="0">
                <a:latin typeface="Arial" pitchFamily="34" charset="0"/>
                <a:cs typeface="Arial" pitchFamily="34" charset="0"/>
              </a:rPr>
              <a:t> are the key focus areas for Statistics and Probability.</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pitchFamily="34" charset="0"/>
                <a:cs typeface="Arial" pitchFamily="34" charset="0"/>
              </a:rPr>
              <a:t>The </a:t>
            </a:r>
            <a:r>
              <a:rPr lang="en-US" sz="1400" dirty="0" smtClean="0">
                <a:latin typeface="Arial" pitchFamily="34" charset="0"/>
                <a:cs typeface="Arial" pitchFamily="34" charset="0"/>
              </a:rPr>
              <a:t>slide</a:t>
            </a:r>
            <a:r>
              <a:rPr lang="en-US" sz="1400" baseline="0" dirty="0" smtClean="0">
                <a:latin typeface="Arial" pitchFamily="34" charset="0"/>
                <a:cs typeface="Arial" pitchFamily="34" charset="0"/>
              </a:rPr>
              <a:t> shows a snapshot of the Comparison Tool for Standards transition available on the EED website.</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This document provides an overview of the domains and clusters as well as the key focus areas.</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Let’s take a look </a:t>
            </a:r>
            <a:r>
              <a:rPr lang="en-US" sz="1400" dirty="0">
                <a:latin typeface="Arial" pitchFamily="34" charset="0"/>
                <a:cs typeface="Arial" pitchFamily="34" charset="0"/>
              </a:rPr>
              <a:t>at </a:t>
            </a:r>
            <a:r>
              <a:rPr lang="en-US" sz="1400" dirty="0" smtClean="0">
                <a:latin typeface="Arial" pitchFamily="34" charset="0"/>
                <a:cs typeface="Arial" pitchFamily="34" charset="0"/>
              </a:rPr>
              <a:t>a sample </a:t>
            </a:r>
            <a:r>
              <a:rPr lang="en-US" sz="1400" dirty="0">
                <a:latin typeface="Arial" pitchFamily="34" charset="0"/>
                <a:cs typeface="Arial" pitchFamily="34" charset="0"/>
              </a:rPr>
              <a:t>standards in grade span </a:t>
            </a:r>
            <a:r>
              <a:rPr lang="en-US" sz="1400" dirty="0" smtClean="0">
                <a:latin typeface="Arial" pitchFamily="34" charset="0"/>
                <a:cs typeface="Arial" pitchFamily="34" charset="0"/>
              </a:rPr>
              <a:t>9-12.  </a:t>
            </a:r>
          </a:p>
          <a:p>
            <a:r>
              <a:rPr lang="en-US" sz="1400" dirty="0" smtClean="0">
                <a:latin typeface="Arial" pitchFamily="34" charset="0"/>
                <a:cs typeface="Arial" pitchFamily="34" charset="0"/>
              </a:rPr>
              <a:t>The </a:t>
            </a:r>
            <a:r>
              <a:rPr lang="en-US" sz="1400" dirty="0">
                <a:latin typeface="Arial" pitchFamily="34" charset="0"/>
                <a:cs typeface="Arial" pitchFamily="34" charset="0"/>
              </a:rPr>
              <a:t>domain is Geometry (G)  - in this example can only tell by the coding.  </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There </a:t>
            </a:r>
            <a:r>
              <a:rPr lang="en-US" sz="1400" dirty="0">
                <a:latin typeface="Arial" pitchFamily="34" charset="0"/>
                <a:cs typeface="Arial" pitchFamily="34" charset="0"/>
              </a:rPr>
              <a:t>are two </a:t>
            </a:r>
            <a:r>
              <a:rPr lang="en-US" sz="1400" dirty="0" smtClean="0">
                <a:latin typeface="Arial" pitchFamily="34" charset="0"/>
                <a:cs typeface="Arial" pitchFamily="34" charset="0"/>
              </a:rPr>
              <a:t>domains </a:t>
            </a:r>
            <a:r>
              <a:rPr lang="en-US" sz="1400" dirty="0">
                <a:latin typeface="Arial" pitchFamily="34" charset="0"/>
                <a:cs typeface="Arial" pitchFamily="34" charset="0"/>
              </a:rPr>
              <a:t>in the shaded boxes - Geometric Measurement and Dimension and Modeling with Geometry.  There are two clusters in bold shown for Geometric Measurement – Explain volume formulas and Visualize relationships . .  and one for Modeling with Geometry – Apply geometric concepts . . .</a:t>
            </a:r>
          </a:p>
          <a:p>
            <a:endParaRPr lang="en-US" sz="1400" dirty="0">
              <a:latin typeface="Arial" pitchFamily="34" charset="0"/>
              <a:cs typeface="Arial" pitchFamily="34" charset="0"/>
            </a:endParaRPr>
          </a:p>
          <a:p>
            <a:r>
              <a:rPr lang="en-US" sz="1400" dirty="0">
                <a:latin typeface="Arial" pitchFamily="34" charset="0"/>
                <a:cs typeface="Arial" pitchFamily="34" charset="0"/>
              </a:rPr>
              <a:t>Let’s look at G-GMD.2 Give an informal argument  . . . – the + symbol indicates this is an additional standard for advance courses.</a:t>
            </a:r>
          </a:p>
          <a:p>
            <a:endParaRPr lang="en-US" sz="1400" dirty="0">
              <a:latin typeface="Arial" pitchFamily="34" charset="0"/>
              <a:cs typeface="Arial" pitchFamily="34" charset="0"/>
            </a:endParaRPr>
          </a:p>
          <a:p>
            <a:r>
              <a:rPr lang="en-US" sz="1400" dirty="0">
                <a:latin typeface="Arial" pitchFamily="34" charset="0"/>
                <a:cs typeface="Arial" pitchFamily="34" charset="0"/>
              </a:rPr>
              <a:t>Looking at G-GMD.3 Use volume formulas for cylinders, . . . – the * indicates this standards provides an opportunity for modeling connections.</a:t>
            </a:r>
          </a:p>
          <a:p>
            <a:endParaRPr lang="en-US" sz="1400" dirty="0">
              <a:latin typeface="Arial" pitchFamily="34" charset="0"/>
              <a:cs typeface="Arial" pitchFamily="34" charset="0"/>
            </a:endParaRPr>
          </a:p>
          <a:p>
            <a:r>
              <a:rPr lang="en-US" sz="1400" dirty="0">
                <a:latin typeface="Arial" pitchFamily="34" charset="0"/>
                <a:cs typeface="Arial" pitchFamily="34" charset="0"/>
              </a:rPr>
              <a:t>Notice that all the standards in the Modeling with Geometry indicate good connections (sometimes Modeling with Geometry would indicate the * instead).</a:t>
            </a:r>
          </a:p>
          <a:p>
            <a:endParaRPr lang="en-US" baseline="0" dirty="0" smtClean="0"/>
          </a:p>
          <a:p>
            <a:r>
              <a:rPr lang="en-US" dirty="0" smtClean="0"/>
              <a:t>Recommendation that you chose a high school domain.  Notice the standards that are considered core, additional or for modeling.</a:t>
            </a:r>
            <a:endParaRPr lang="en-US" baseline="0"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In this same sample standards.  Under</a:t>
            </a:r>
            <a:r>
              <a:rPr lang="en-US" sz="1400" baseline="0" dirty="0" smtClean="0">
                <a:latin typeface="Arial" pitchFamily="34" charset="0"/>
                <a:cs typeface="Arial" pitchFamily="34" charset="0"/>
              </a:rPr>
              <a:t> the Geometric Measurement and Dimension – there are two clusters shown in bold. </a:t>
            </a:r>
          </a:p>
          <a:p>
            <a:r>
              <a:rPr lang="en-US" sz="1400" dirty="0" smtClean="0">
                <a:latin typeface="Arial" pitchFamily="34" charset="0"/>
                <a:cs typeface="Arial" pitchFamily="34" charset="0"/>
              </a:rPr>
              <a:t>Explain </a:t>
            </a:r>
            <a:r>
              <a:rPr lang="en-US" sz="1400" dirty="0">
                <a:latin typeface="Arial" pitchFamily="34" charset="0"/>
                <a:cs typeface="Arial" pitchFamily="34" charset="0"/>
              </a:rPr>
              <a:t>volume formulas </a:t>
            </a:r>
            <a:r>
              <a:rPr lang="en-US" sz="1400" dirty="0" smtClean="0">
                <a:latin typeface="Arial" pitchFamily="34" charset="0"/>
                <a:cs typeface="Arial" pitchFamily="34" charset="0"/>
              </a:rPr>
              <a:t>and use them</a:t>
            </a:r>
            <a:r>
              <a:rPr lang="en-US" sz="1400" baseline="0" dirty="0" smtClean="0">
                <a:latin typeface="Arial" pitchFamily="34" charset="0"/>
                <a:cs typeface="Arial" pitchFamily="34" charset="0"/>
              </a:rPr>
              <a:t> to solve problems </a:t>
            </a:r>
            <a:r>
              <a:rPr lang="en-US" sz="1400" dirty="0" smtClean="0">
                <a:latin typeface="Arial" pitchFamily="34" charset="0"/>
                <a:cs typeface="Arial" pitchFamily="34" charset="0"/>
              </a:rPr>
              <a:t>and </a:t>
            </a:r>
          </a:p>
          <a:p>
            <a:r>
              <a:rPr lang="en-US" sz="1400" dirty="0" smtClean="0">
                <a:latin typeface="Arial" pitchFamily="34" charset="0"/>
                <a:cs typeface="Arial" pitchFamily="34" charset="0"/>
              </a:rPr>
              <a:t>Visualize </a:t>
            </a:r>
            <a:r>
              <a:rPr lang="en-US" sz="1400" dirty="0">
                <a:latin typeface="Arial" pitchFamily="34" charset="0"/>
                <a:cs typeface="Arial" pitchFamily="34" charset="0"/>
              </a:rPr>
              <a:t>relationships </a:t>
            </a:r>
            <a:r>
              <a:rPr lang="en-US" sz="1400" dirty="0" smtClean="0">
                <a:latin typeface="Arial" pitchFamily="34" charset="0"/>
                <a:cs typeface="Arial" pitchFamily="34" charset="0"/>
              </a:rPr>
              <a:t>between</a:t>
            </a:r>
            <a:r>
              <a:rPr lang="en-US" sz="1400" baseline="0" dirty="0" smtClean="0">
                <a:latin typeface="Arial" pitchFamily="34" charset="0"/>
                <a:cs typeface="Arial" pitchFamily="34" charset="0"/>
              </a:rPr>
              <a:t> two-dimensional and three-dimensional objects.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In this same snapshot</a:t>
            </a:r>
            <a:r>
              <a:rPr lang="en-US" sz="1400" baseline="0" dirty="0" smtClean="0">
                <a:latin typeface="Arial" pitchFamily="34" charset="0"/>
                <a:cs typeface="Arial" pitchFamily="34" charset="0"/>
              </a:rPr>
              <a:t> of the </a:t>
            </a:r>
            <a:r>
              <a:rPr lang="en-US" sz="1400" dirty="0" smtClean="0">
                <a:latin typeface="Arial" pitchFamily="34" charset="0"/>
                <a:cs typeface="Arial" pitchFamily="34" charset="0"/>
              </a:rPr>
              <a:t>standards, let’s</a:t>
            </a:r>
            <a:r>
              <a:rPr lang="en-US" sz="1400" baseline="0" dirty="0" smtClean="0">
                <a:latin typeface="Arial" pitchFamily="34" charset="0"/>
                <a:cs typeface="Arial" pitchFamily="34" charset="0"/>
              </a:rPr>
              <a:t> look deeper </a:t>
            </a:r>
            <a:r>
              <a:rPr lang="en-US" sz="1400" dirty="0" smtClean="0">
                <a:latin typeface="Arial" pitchFamily="34" charset="0"/>
                <a:cs typeface="Arial" pitchFamily="34" charset="0"/>
              </a:rPr>
              <a:t>at the standards themselves.  </a:t>
            </a:r>
          </a:p>
          <a:p>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First G-GMD.1. Explain how to find . . . – this would indicate a core standard for all students</a:t>
            </a:r>
          </a:p>
          <a:p>
            <a:endParaRPr lang="en-US" sz="1400" baseline="0" dirty="0" smtClean="0">
              <a:latin typeface="Arial" pitchFamily="34" charset="0"/>
              <a:cs typeface="Arial" pitchFamily="34" charset="0"/>
            </a:endParaRPr>
          </a:p>
          <a:p>
            <a:r>
              <a:rPr lang="en-US" sz="1400" dirty="0" smtClean="0">
                <a:latin typeface="Arial" pitchFamily="34" charset="0"/>
                <a:cs typeface="Arial" pitchFamily="34" charset="0"/>
              </a:rPr>
              <a:t>G-GMD.2 Give an informal argument  . . . – the + symbol indicates this is an additional standard for advance courses.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G-GMD.3 Use volume formulas for cylinders, . . . – the * indicates this standards provides an opportunity for modeling connections.</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pitchFamily="34" charset="0"/>
                <a:cs typeface="Arial" pitchFamily="34" charset="0"/>
              </a:rPr>
              <a:t>Modeling provides opportunities for both rigor and relevance.  Rigor through application of the mathematics in the real world.  Relevance through using problems and task that are community based incorporating the cultural standards. </a:t>
            </a:r>
          </a:p>
          <a:p>
            <a:pPr eaLnBrk="1" hangingPunct="1"/>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The </a:t>
            </a:r>
            <a:r>
              <a:rPr lang="en-US" sz="1400" dirty="0">
                <a:latin typeface="Arial" pitchFamily="34" charset="0"/>
                <a:cs typeface="Arial" pitchFamily="34" charset="0"/>
              </a:rPr>
              <a:t>Standards for Mathematical </a:t>
            </a:r>
            <a:r>
              <a:rPr lang="en-US" sz="1400" dirty="0" smtClean="0">
                <a:latin typeface="Arial" pitchFamily="34" charset="0"/>
                <a:cs typeface="Arial" pitchFamily="34" charset="0"/>
              </a:rPr>
              <a:t>Practice provide another approach the</a:t>
            </a:r>
            <a:r>
              <a:rPr lang="en-US" sz="1400" baseline="0" dirty="0" smtClean="0">
                <a:latin typeface="Arial" pitchFamily="34" charset="0"/>
                <a:cs typeface="Arial" pitchFamily="34" charset="0"/>
              </a:rPr>
              <a:t> shift in Rigor</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a:p>
            <a:endParaRPr lang="en-US" sz="1400" dirty="0">
              <a:latin typeface="Arial" pitchFamily="34" charset="0"/>
              <a:cs typeface="Arial" pitchFamily="34" charset="0"/>
            </a:endParaRPr>
          </a:p>
          <a:p>
            <a:r>
              <a:rPr lang="en-US" sz="1400" dirty="0">
                <a:latin typeface="Arial" pitchFamily="34" charset="0"/>
                <a:cs typeface="Arial" pitchFamily="34" charset="0"/>
              </a:rPr>
              <a:t>The Standards for Mathematical Practice are both a goal and a vehicle.  </a:t>
            </a:r>
          </a:p>
          <a:p>
            <a:pPr>
              <a:buFont typeface="Arial" pitchFamily="34" charset="0"/>
              <a:buChar char="•"/>
            </a:pPr>
            <a:r>
              <a:rPr lang="en-US" sz="1400" dirty="0">
                <a:latin typeface="Arial" pitchFamily="34" charset="0"/>
                <a:cs typeface="Arial" pitchFamily="34" charset="0"/>
              </a:rPr>
              <a:t>The goal is to move students along a continuum – always deepening their use of the mathematical practices. </a:t>
            </a:r>
          </a:p>
          <a:p>
            <a:pPr>
              <a:buFont typeface="Arial" pitchFamily="34" charset="0"/>
              <a:buChar char="•"/>
            </a:pPr>
            <a:r>
              <a:rPr lang="en-US" sz="1400" dirty="0">
                <a:latin typeface="Arial" pitchFamily="34" charset="0"/>
                <a:cs typeface="Arial" pitchFamily="34" charset="0"/>
              </a:rPr>
              <a:t>They are a vehicle for learning the content standards. </a:t>
            </a:r>
          </a:p>
          <a:p>
            <a:endParaRPr lang="en-US" sz="1400" dirty="0"/>
          </a:p>
        </p:txBody>
      </p:sp>
      <p:sp>
        <p:nvSpPr>
          <p:cNvPr id="4" name="Slide Number Placeholder 3"/>
          <p:cNvSpPr>
            <a:spLocks noGrp="1"/>
          </p:cNvSpPr>
          <p:nvPr>
            <p:ph type="sldNum" sz="quarter" idx="10"/>
          </p:nvPr>
        </p:nvSpPr>
        <p:spPr/>
        <p:txBody>
          <a:bodyPr/>
          <a:lstStyle/>
          <a:p>
            <a:fld id="{E416EFF2-2C0F-4B4B-BD04-974EDCD636A2}"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sz="1400" dirty="0">
                <a:latin typeface="Arial" pitchFamily="34" charset="0"/>
                <a:cs typeface="Arial" pitchFamily="34" charset="0"/>
              </a:rPr>
              <a:t>The Standards for Mathematical Practice are based on ‘processes and proficiencies’ with longstanding importance in mathematics education research.</a:t>
            </a:r>
          </a:p>
          <a:p>
            <a:pPr defTabSz="914350">
              <a:defRPr/>
            </a:pPr>
            <a:endParaRPr lang="en-US" sz="1400" dirty="0">
              <a:latin typeface="Arial" pitchFamily="34" charset="0"/>
              <a:cs typeface="Arial" pitchFamily="34" charset="0"/>
            </a:endParaRPr>
          </a:p>
          <a:p>
            <a:pPr defTabSz="914350">
              <a:defRPr/>
            </a:pPr>
            <a:r>
              <a:rPr lang="en-US" sz="1400" dirty="0">
                <a:latin typeface="Arial" pitchFamily="34" charset="0"/>
                <a:cs typeface="Arial" pitchFamily="34" charset="0"/>
              </a:rPr>
              <a:t>The first of these are the National Council of Teachers of Mathematics (NCTM) standards. The NCTM </a:t>
            </a:r>
            <a:r>
              <a:rPr lang="en-US" sz="1400" i="1" dirty="0">
                <a:latin typeface="Arial" pitchFamily="34" charset="0"/>
                <a:cs typeface="Arial" pitchFamily="34" charset="0"/>
              </a:rPr>
              <a:t>Standards</a:t>
            </a:r>
            <a:r>
              <a:rPr lang="en-US" sz="1400" dirty="0">
                <a:latin typeface="Arial" pitchFamily="34" charset="0"/>
                <a:cs typeface="Arial" pitchFamily="34" charset="0"/>
              </a:rPr>
              <a:t> were a foundation of the Alaska GLE math process skills.</a:t>
            </a:r>
          </a:p>
          <a:p>
            <a:pPr defTabSz="914350">
              <a:defRPr/>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sz="1400" dirty="0">
                <a:latin typeface="Arial" pitchFamily="34" charset="0"/>
                <a:cs typeface="Arial" pitchFamily="34" charset="0"/>
              </a:rPr>
              <a:t>The Standards for Mathematical Practice are based on ‘processes and proficiencies’ with longstanding importance in mathematics education research.</a:t>
            </a:r>
          </a:p>
          <a:p>
            <a:pPr defTabSz="914350">
              <a:defRPr/>
            </a:pPr>
            <a:endParaRPr lang="en-US" sz="1400" dirty="0">
              <a:latin typeface="Arial" pitchFamily="34" charset="0"/>
              <a:cs typeface="Arial" pitchFamily="34" charset="0"/>
            </a:endParaRPr>
          </a:p>
          <a:p>
            <a:r>
              <a:rPr lang="en-US" sz="1400" dirty="0">
                <a:latin typeface="Arial" pitchFamily="34" charset="0"/>
                <a:cs typeface="Arial" pitchFamily="34" charset="0"/>
              </a:rPr>
              <a:t>The second are the interwoven strands outlined by the National Research Council’s Report. </a:t>
            </a:r>
            <a:r>
              <a:rPr lang="en-US" sz="1400" i="1" dirty="0">
                <a:latin typeface="Arial" pitchFamily="34" charset="0"/>
                <a:cs typeface="Arial" pitchFamily="34" charset="0"/>
              </a:rPr>
              <a:t>Adding It Up</a:t>
            </a:r>
            <a:r>
              <a:rPr lang="en-US" sz="1400" dirty="0">
                <a:latin typeface="Arial" pitchFamily="34" charset="0"/>
                <a:cs typeface="Arial" pitchFamily="34" charset="0"/>
              </a:rPr>
              <a:t>. Students show proficiency in mathematics as the result of five strands: Adaptive Reasoning, Strategic Competence, Conceptual Understanding, Productive Disposition,  and Procedural Fluency.  Working definitions for these proficiency strands can be found on page 4.</a:t>
            </a:r>
          </a:p>
        </p:txBody>
      </p:sp>
      <p:sp>
        <p:nvSpPr>
          <p:cNvPr id="4" name="Slide Number Placeholder 3"/>
          <p:cNvSpPr>
            <a:spLocks noGrp="1"/>
          </p:cNvSpPr>
          <p:nvPr>
            <p:ph type="sldNum" sz="quarter" idx="10"/>
          </p:nvPr>
        </p:nvSpPr>
        <p:spPr/>
        <p:txBody>
          <a:bodyPr/>
          <a:lstStyle/>
          <a:p>
            <a:fld id="{E416EFF2-2C0F-4B4B-BD04-974EDCD636A2}"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a:r>
              <a:rPr lang="en-US" sz="1400" dirty="0">
                <a:latin typeface="Arial" pitchFamily="34" charset="0"/>
                <a:cs typeface="Arial" pitchFamily="34" charset="0"/>
              </a:rPr>
              <a:t>There are typically two to four Critical Areas for instruction for each grade level. The NCTM Focal Points were used as a model for the creation of the critical areas.</a:t>
            </a:r>
          </a:p>
          <a:p>
            <a:pPr marL="228587" indent="-228587"/>
            <a:endParaRPr lang="en-US" sz="1400" i="1" dirty="0">
              <a:latin typeface="Arial" pitchFamily="34" charset="0"/>
              <a:cs typeface="Arial" pitchFamily="34" charset="0"/>
            </a:endParaRPr>
          </a:p>
          <a:p>
            <a:pPr marL="228587" indent="-228587"/>
            <a:r>
              <a:rPr lang="en-US" sz="1400" dirty="0">
                <a:latin typeface="Arial" pitchFamily="34" charset="0"/>
                <a:cs typeface="Arial" pitchFamily="34" charset="0"/>
              </a:rPr>
              <a:t>They bring </a:t>
            </a:r>
            <a:r>
              <a:rPr lang="en-US" sz="1400" b="1" dirty="0">
                <a:latin typeface="Arial" pitchFamily="34" charset="0"/>
                <a:cs typeface="Arial" pitchFamily="34" charset="0"/>
              </a:rPr>
              <a:t>focus </a:t>
            </a:r>
            <a:r>
              <a:rPr lang="en-US" sz="1400" dirty="0">
                <a:latin typeface="Arial" pitchFamily="34" charset="0"/>
                <a:cs typeface="Arial" pitchFamily="34" charset="0"/>
              </a:rPr>
              <a:t>to the standards at each grade by grouping and summarizing the big ideas that educators can use to build their curriculum and to guide instruction. </a:t>
            </a:r>
          </a:p>
          <a:p>
            <a:pPr defTabSz="914350">
              <a:defRPr/>
            </a:pPr>
            <a:endParaRPr lang="en-US" sz="1400" dirty="0">
              <a:latin typeface="Arial" pitchFamily="34" charset="0"/>
              <a:cs typeface="Arial" pitchFamily="34" charset="0"/>
            </a:endParaRPr>
          </a:p>
          <a:p>
            <a:pPr defTabSz="914350">
              <a:defRPr/>
            </a:pPr>
            <a:r>
              <a:rPr lang="en-US" sz="1400" dirty="0">
                <a:latin typeface="Arial" pitchFamily="34" charset="0"/>
                <a:cs typeface="Arial" pitchFamily="34" charset="0"/>
              </a:rPr>
              <a:t>Let’s examine the critical areas of focus for Kindergarten </a:t>
            </a:r>
            <a:r>
              <a:rPr lang="en-US" sz="1400" dirty="0" smtClean="0">
                <a:latin typeface="Arial" pitchFamily="34" charset="0"/>
                <a:cs typeface="Arial" pitchFamily="34" charset="0"/>
              </a:rPr>
              <a:t>of the math </a:t>
            </a:r>
            <a:r>
              <a:rPr lang="en-US" sz="1400" dirty="0">
                <a:latin typeface="Arial" pitchFamily="34" charset="0"/>
                <a:cs typeface="Arial" pitchFamily="34" charset="0"/>
              </a:rPr>
              <a:t>Standards.  </a:t>
            </a:r>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Facilitators won</a:t>
            </a:r>
            <a:r>
              <a:rPr lang="en-US" altLang="en-US" dirty="0" smtClean="0">
                <a:latin typeface="Arial" pitchFamily="34" charset="0"/>
              </a:rPr>
              <a:t>’</a:t>
            </a:r>
            <a:r>
              <a:rPr lang="en-US" dirty="0" smtClean="0">
                <a:latin typeface="Arial" pitchFamily="34" charset="0"/>
              </a:rPr>
              <a:t>t need to</a:t>
            </a:r>
            <a:r>
              <a:rPr lang="en-US" altLang="ja-JP" dirty="0" smtClean="0">
                <a:latin typeface="Arial" pitchFamily="34" charset="0"/>
              </a:rPr>
              <a:t> read this slide aloud, but suggest that participants do so if they are not familiar with the Strands of Mathematical Proficiency.</a:t>
            </a:r>
          </a:p>
          <a:p>
            <a:endParaRPr lang="en-US" dirty="0" smtClean="0">
              <a:latin typeface="Arial" pitchFamily="34" charset="0"/>
            </a:endParaRPr>
          </a:p>
          <a:p>
            <a:r>
              <a:rPr lang="en-US" dirty="0" smtClean="0">
                <a:latin typeface="Arial" pitchFamily="34" charset="0"/>
              </a:rPr>
              <a:t>Consider doing turn and talk—how are these different from NCTM process Standards. </a:t>
            </a:r>
          </a:p>
          <a:p>
            <a:r>
              <a:rPr lang="en-US" dirty="0" smtClean="0">
                <a:latin typeface="Arial" pitchFamily="34" charset="0"/>
              </a:rPr>
              <a:t>e.g., strategic competence includes formulating, representing and solving problems.</a:t>
            </a:r>
          </a:p>
          <a:p>
            <a:endParaRPr lang="en-US" dirty="0" smtClean="0">
              <a:latin typeface="Arial" pitchFamily="34" charset="0"/>
            </a:endParaRPr>
          </a:p>
          <a:p>
            <a:r>
              <a:rPr lang="en-US" dirty="0" smtClean="0">
                <a:latin typeface="Arial" pitchFamily="34" charset="0"/>
              </a:rPr>
              <a:t>Be sure to draw attention to productive disposition—since that is different than what is explicitly in NCTM Process Standards and is very important for practices. </a:t>
            </a:r>
          </a:p>
          <a:p>
            <a:endParaRPr lang="en-US" dirty="0" smtClean="0">
              <a:latin typeface="Arial" pitchFamily="34" charset="0"/>
            </a:endParaRPr>
          </a:p>
          <a:p>
            <a:r>
              <a:rPr lang="en-US" dirty="0" smtClean="0">
                <a:latin typeface="Arial" pitchFamily="34" charset="0"/>
              </a:rPr>
              <a:t>Many educators are continuing to use both the Strands of Mathematical Proficiency and the NCTM Process Standards with the Standards for Mathematical Practice since each adds depth and dimension to our understanding of mathematical fluency.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Standards for Mathematical Practice describe characteristics and traits that mathematics educators at all levels should seek to develop in their students. They describe ways that students should be engaging with mathematics as they progress through school.  The integration of these standards into classroom instruction is a key strategy for increasing cognitive demand and conceptual learning.  </a:t>
            </a:r>
          </a:p>
          <a:p>
            <a:endParaRPr lang="en-US" sz="1400" dirty="0"/>
          </a:p>
          <a:p>
            <a:r>
              <a:rPr lang="en-US" sz="1400" dirty="0"/>
              <a:t>Please take a moment to read the 8 Standards for Mathematical Practice.</a:t>
            </a:r>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sz="1400" dirty="0">
                <a:latin typeface="Arial" pitchFamily="34" charset="0"/>
                <a:cs typeface="Arial" pitchFamily="34" charset="0"/>
              </a:rPr>
              <a:t>For each Standard for Mathematical Practice there is a paragraph description of explanation. Let’s look in more detail at Mathematical Practice #5 – Use appropriate tools </a:t>
            </a:r>
            <a:r>
              <a:rPr lang="en-US" sz="1400" dirty="0" smtClean="0">
                <a:latin typeface="Arial" pitchFamily="34" charset="0"/>
                <a:cs typeface="Arial" pitchFamily="34" charset="0"/>
              </a:rPr>
              <a:t>strategically. </a:t>
            </a:r>
            <a:r>
              <a:rPr lang="en-US" sz="1400" dirty="0">
                <a:latin typeface="Arial" pitchFamily="34" charset="0"/>
                <a:cs typeface="Arial" pitchFamily="34" charset="0"/>
              </a:rPr>
              <a:t>As you review this description, notice the verbs used to describe actions students will take. </a:t>
            </a:r>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latin typeface="Arial" pitchFamily="34" charset="0"/>
                <a:cs typeface="Arial" pitchFamily="34" charset="0"/>
              </a:rPr>
              <a:t>Unique in Alaska’s </a:t>
            </a:r>
            <a:r>
              <a:rPr lang="en-US" sz="1400" dirty="0" smtClean="0">
                <a:latin typeface="Arial" pitchFamily="34" charset="0"/>
                <a:cs typeface="Arial" pitchFamily="34" charset="0"/>
              </a:rPr>
              <a:t>standards</a:t>
            </a:r>
            <a:r>
              <a:rPr lang="en-US" sz="1400" dirty="0">
                <a:latin typeface="Arial" pitchFamily="34" charset="0"/>
                <a:cs typeface="Arial" pitchFamily="34" charset="0"/>
              </a:rPr>
              <a:t>, grade‐span proficiency descriptors are provided for each Standard of Mathematical Practice. These are meant to help students, parents and educators to picture how these practices might be demonstrated by students.  </a:t>
            </a:r>
          </a:p>
          <a:p>
            <a:endParaRPr lang="en-US" sz="1400" dirty="0">
              <a:latin typeface="Arial" pitchFamily="34" charset="0"/>
              <a:cs typeface="Arial" pitchFamily="34" charset="0"/>
            </a:endParaRPr>
          </a:p>
          <a:p>
            <a:r>
              <a:rPr lang="en-US" sz="1400" dirty="0">
                <a:latin typeface="Arial" pitchFamily="34" charset="0"/>
                <a:cs typeface="Arial" pitchFamily="34" charset="0"/>
              </a:rPr>
              <a:t>Please choose TWO grade spans to compare the proficiency descriptors.</a:t>
            </a: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sz="1400" dirty="0">
                <a:latin typeface="Arial" pitchFamily="34" charset="0"/>
                <a:cs typeface="Arial" pitchFamily="34" charset="0"/>
              </a:rPr>
              <a:t>One way the Standards for Mathematical Practice can be connected to the Standards for Mathematical Content is through the use of mathematical tasks. Tasks require students to apply the mathematical practices to allow a deep understanding and application of math.  Let’s take a look at this sample task made relevant to Alaska.</a:t>
            </a:r>
          </a:p>
          <a:p>
            <a:pPr defTabSz="897301">
              <a:defRPr/>
            </a:pPr>
            <a:endParaRPr lang="en-US" sz="1400" dirty="0">
              <a:latin typeface="Arial" pitchFamily="34" charset="0"/>
              <a:cs typeface="Arial" pitchFamily="34" charset="0"/>
            </a:endParaRPr>
          </a:p>
          <a:p>
            <a:pPr defTabSz="897301">
              <a:defRPr/>
            </a:pPr>
            <a:r>
              <a:rPr lang="en-US" sz="1400" dirty="0">
                <a:latin typeface="Arial" pitchFamily="34" charset="0"/>
                <a:cs typeface="Arial" pitchFamily="34" charset="0"/>
              </a:rPr>
              <a:t>Hopefully, you were tempted to solve the task and noticed the math content knowledge needed</a:t>
            </a:r>
            <a:r>
              <a:rPr lang="en-US" sz="1400" dirty="0" smtClean="0">
                <a:latin typeface="Arial" pitchFamily="34" charset="0"/>
                <a:cs typeface="Arial" pitchFamily="34" charset="0"/>
              </a:rPr>
              <a:t>. The math content</a:t>
            </a:r>
            <a:r>
              <a:rPr lang="en-US" sz="1400" baseline="0" dirty="0" smtClean="0">
                <a:latin typeface="Arial" pitchFamily="34" charset="0"/>
                <a:cs typeface="Arial" pitchFamily="34" charset="0"/>
              </a:rPr>
              <a:t> involved would be fractions and percent. </a:t>
            </a:r>
            <a:endParaRPr lang="en-US" sz="1400" dirty="0">
              <a:latin typeface="Arial" pitchFamily="34" charset="0"/>
              <a:cs typeface="Arial" pitchFamily="34" charset="0"/>
            </a:endParaRPr>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350" rtl="0" eaLnBrk="1" fontAlgn="auto" latinLnBrk="0" hangingPunct="1">
              <a:lnSpc>
                <a:spcPct val="100000"/>
              </a:lnSpc>
              <a:spcBef>
                <a:spcPct val="0"/>
              </a:spcBef>
              <a:spcAft>
                <a:spcPts val="0"/>
              </a:spcAft>
              <a:buClrTx/>
              <a:buSzTx/>
              <a:buFontTx/>
              <a:buNone/>
              <a:tabLst/>
              <a:defRPr/>
            </a:pPr>
            <a:r>
              <a:rPr lang="en-US" sz="1400" dirty="0">
                <a:latin typeface="Arial" pitchFamily="34" charset="0"/>
                <a:cs typeface="Arial" pitchFamily="34" charset="0"/>
              </a:rPr>
              <a:t>William McCallum, one of the authors of the national standards, has proposed grouping the related mathematical practice standards as outlined. The two standards on the left are considered to be involved in all mathematic tasks and problems. </a:t>
            </a:r>
            <a:r>
              <a:rPr lang="en-US" sz="1400" dirty="0" smtClean="0">
                <a:latin typeface="Arial" pitchFamily="34" charset="0"/>
                <a:cs typeface="Arial" pitchFamily="34" charset="0"/>
              </a:rPr>
              <a:t> Remember many tasks may involve a number of practices depending on the students approach.</a:t>
            </a:r>
          </a:p>
          <a:p>
            <a:pPr defTabSz="914350">
              <a:spcBef>
                <a:spcPct val="0"/>
              </a:spcBef>
              <a:defRPr/>
            </a:pPr>
            <a:endParaRPr lang="en-US" sz="1400" dirty="0" smtClean="0">
              <a:latin typeface="Arial" pitchFamily="34" charset="0"/>
              <a:cs typeface="Arial" pitchFamily="34" charset="0"/>
            </a:endParaRPr>
          </a:p>
          <a:p>
            <a:pPr defTabSz="914350">
              <a:spcBef>
                <a:spcPct val="0"/>
              </a:spcBef>
              <a:defRPr/>
            </a:pPr>
            <a:r>
              <a:rPr lang="en-US" sz="1400" dirty="0" smtClean="0">
                <a:latin typeface="Arial" pitchFamily="34" charset="0"/>
                <a:cs typeface="Arial" pitchFamily="34" charset="0"/>
              </a:rPr>
              <a:t>Using </a:t>
            </a:r>
            <a:r>
              <a:rPr lang="en-US" sz="1400" dirty="0">
                <a:latin typeface="Arial" pitchFamily="34" charset="0"/>
                <a:cs typeface="Arial" pitchFamily="34" charset="0"/>
              </a:rPr>
              <a:t>these grouping, which mathematic practices were used in the sample task?  </a:t>
            </a:r>
            <a:endParaRPr lang="en-US" sz="1400" dirty="0" smtClean="0">
              <a:latin typeface="Arial" pitchFamily="34" charset="0"/>
              <a:cs typeface="Arial" pitchFamily="34" charset="0"/>
            </a:endParaRPr>
          </a:p>
          <a:p>
            <a:pPr defTabSz="914350">
              <a:spcBef>
                <a:spcPct val="0"/>
              </a:spcBef>
              <a:defRPr/>
            </a:pPr>
            <a:r>
              <a:rPr lang="en-US" sz="1400" dirty="0" smtClean="0">
                <a:latin typeface="Arial" pitchFamily="34" charset="0"/>
                <a:cs typeface="Arial" pitchFamily="34" charset="0"/>
              </a:rPr>
              <a:t>In</a:t>
            </a:r>
            <a:r>
              <a:rPr lang="en-US" sz="1400" baseline="0" dirty="0" smtClean="0">
                <a:latin typeface="Arial" pitchFamily="34" charset="0"/>
                <a:cs typeface="Arial" pitchFamily="34" charset="0"/>
              </a:rPr>
              <a:t> this task, the student likely used Reasoning and Explaining to be able to justify their answer.</a:t>
            </a:r>
            <a:endParaRPr lang="en-US" sz="1400" dirty="0" smtClean="0">
              <a:latin typeface="Arial" pitchFamily="34" charset="0"/>
              <a:cs typeface="Arial" pitchFamily="34" charset="0"/>
            </a:endParaRPr>
          </a:p>
          <a:p>
            <a:pPr defTabSz="914350">
              <a:spcBef>
                <a:spcPct val="0"/>
              </a:spcBef>
              <a:defRPr/>
            </a:pPr>
            <a:endParaRPr lang="en-US" sz="1400" dirty="0" smtClean="0">
              <a:latin typeface="Arial" pitchFamily="34" charset="0"/>
              <a:cs typeface="Arial" pitchFamily="34" charset="0"/>
            </a:endParaRPr>
          </a:p>
          <a:p>
            <a:pPr defTabSz="914350">
              <a:spcBef>
                <a:spcPct val="0"/>
              </a:spcBef>
              <a:defRPr/>
            </a:pPr>
            <a:endParaRPr lang="en-US" sz="1400" dirty="0">
              <a:latin typeface="Arial" pitchFamily="34" charset="0"/>
              <a:cs typeface="Arial" pitchFamily="34" charset="0"/>
            </a:endParaRPr>
          </a:p>
          <a:p>
            <a:pPr defTabSz="897301">
              <a:defRPr/>
            </a:pPr>
            <a:endParaRPr lang="en-US" dirty="0" smtClean="0"/>
          </a:p>
          <a:p>
            <a:pPr defTabSz="914350">
              <a:spcBef>
                <a:spcPct val="0"/>
              </a:spcBef>
              <a:defRPr/>
            </a:pPr>
            <a:endParaRPr lang="en-US" dirty="0" smtClean="0"/>
          </a:p>
        </p:txBody>
      </p:sp>
      <p:sp>
        <p:nvSpPr>
          <p:cNvPr id="716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Gill Sans MT" pitchFamily="34" charset="0"/>
              </a:defRPr>
            </a:lvl1pPr>
            <a:lvl2pPr marL="757024" indent="-291163">
              <a:defRPr>
                <a:solidFill>
                  <a:schemeClr val="tx1"/>
                </a:solidFill>
                <a:latin typeface="Gill Sans MT" pitchFamily="34" charset="0"/>
              </a:defRPr>
            </a:lvl2pPr>
            <a:lvl3pPr marL="1164653" indent="-232930">
              <a:defRPr>
                <a:solidFill>
                  <a:schemeClr val="tx1"/>
                </a:solidFill>
                <a:latin typeface="Gill Sans MT" pitchFamily="34" charset="0"/>
              </a:defRPr>
            </a:lvl3pPr>
            <a:lvl4pPr marL="1630513" indent="-232930">
              <a:defRPr>
                <a:solidFill>
                  <a:schemeClr val="tx1"/>
                </a:solidFill>
                <a:latin typeface="Gill Sans MT" pitchFamily="34" charset="0"/>
              </a:defRPr>
            </a:lvl4pPr>
            <a:lvl5pPr marL="2096375" indent="-232930">
              <a:defRPr>
                <a:solidFill>
                  <a:schemeClr val="tx1"/>
                </a:solidFill>
                <a:latin typeface="Gill Sans MT" pitchFamily="34" charset="0"/>
              </a:defRPr>
            </a:lvl5pPr>
            <a:lvl6pPr marL="2562235" indent="-232930" defTabSz="465861" fontAlgn="base">
              <a:spcBef>
                <a:spcPct val="0"/>
              </a:spcBef>
              <a:spcAft>
                <a:spcPct val="0"/>
              </a:spcAft>
              <a:defRPr>
                <a:solidFill>
                  <a:schemeClr val="tx1"/>
                </a:solidFill>
                <a:latin typeface="Gill Sans MT" pitchFamily="34" charset="0"/>
              </a:defRPr>
            </a:lvl6pPr>
            <a:lvl7pPr marL="3028097" indent="-232930" defTabSz="465861" fontAlgn="base">
              <a:spcBef>
                <a:spcPct val="0"/>
              </a:spcBef>
              <a:spcAft>
                <a:spcPct val="0"/>
              </a:spcAft>
              <a:defRPr>
                <a:solidFill>
                  <a:schemeClr val="tx1"/>
                </a:solidFill>
                <a:latin typeface="Gill Sans MT" pitchFamily="34" charset="0"/>
              </a:defRPr>
            </a:lvl7pPr>
            <a:lvl8pPr marL="3493958" indent="-232930" defTabSz="465861" fontAlgn="base">
              <a:spcBef>
                <a:spcPct val="0"/>
              </a:spcBef>
              <a:spcAft>
                <a:spcPct val="0"/>
              </a:spcAft>
              <a:defRPr>
                <a:solidFill>
                  <a:schemeClr val="tx1"/>
                </a:solidFill>
                <a:latin typeface="Gill Sans MT" pitchFamily="34" charset="0"/>
              </a:defRPr>
            </a:lvl8pPr>
            <a:lvl9pPr marL="3959819" indent="-232930" defTabSz="465861"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D7B8037B-2390-486B-B019-CD697540C60E}" type="slidenum">
              <a:rPr lang="en-US" smtClean="0">
                <a:latin typeface="Calibri" pitchFamily="34" charset="0"/>
              </a:rPr>
              <a:pPr fontAlgn="base">
                <a:spcBef>
                  <a:spcPct val="0"/>
                </a:spcBef>
                <a:spcAft>
                  <a:spcPct val="0"/>
                </a:spcAft>
                <a:defRPr/>
              </a:pPr>
              <a:t>45</a:t>
            </a:fld>
            <a:endParaRPr lang="en-US" dirty="0"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16EFF2-2C0F-4B4B-BD04-974EDCD636A2}" type="slidenum">
              <a:rPr lang="en-US" smtClean="0"/>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400" i="0" dirty="0" smtClean="0">
                <a:latin typeface="Arial" pitchFamily="34" charset="0"/>
                <a:cs typeface="Arial" pitchFamily="34" charset="0"/>
              </a:rPr>
              <a:t>In</a:t>
            </a:r>
            <a:r>
              <a:rPr lang="en-US" sz="1400" i="0" baseline="0" dirty="0" smtClean="0">
                <a:latin typeface="Arial" pitchFamily="34" charset="0"/>
                <a:cs typeface="Arial" pitchFamily="34" charset="0"/>
              </a:rPr>
              <a:t> Kindergarten, there are two critical areas of instructional focus:</a:t>
            </a:r>
          </a:p>
          <a:p>
            <a:pPr marL="342900" indent="-342900" algn="l">
              <a:buAutoNum type="arabicParenR"/>
            </a:pPr>
            <a:r>
              <a:rPr lang="en-US" sz="1400" i="0" baseline="0" dirty="0" smtClean="0">
                <a:latin typeface="Arial" pitchFamily="34" charset="0"/>
                <a:cs typeface="Arial" pitchFamily="34" charset="0"/>
              </a:rPr>
              <a:t>representing, relating and operating on whole numbers, initially with sets of objects; </a:t>
            </a:r>
          </a:p>
          <a:p>
            <a:pPr marL="342900" indent="-342900" algn="l">
              <a:buAutoNum type="arabicParenR"/>
            </a:pPr>
            <a:r>
              <a:rPr lang="en-US" sz="1400" i="0" baseline="0" dirty="0" smtClean="0">
                <a:latin typeface="Arial" pitchFamily="34" charset="0"/>
                <a:cs typeface="Arial" pitchFamily="34" charset="0"/>
              </a:rPr>
              <a:t>Describing shapes and space.</a:t>
            </a:r>
          </a:p>
          <a:p>
            <a:pPr marL="0" indent="0" algn="l">
              <a:buNone/>
            </a:pPr>
            <a:endParaRPr lang="en-US" sz="1400" i="1" dirty="0" smtClean="0">
              <a:latin typeface="Arial" pitchFamily="34" charset="0"/>
              <a:cs typeface="Arial" pitchFamily="34" charset="0"/>
            </a:endParaRPr>
          </a:p>
          <a:p>
            <a:pPr marL="0" indent="0" algn="l">
              <a:buNone/>
            </a:pPr>
            <a:r>
              <a:rPr lang="en-US" sz="1400" i="1" dirty="0" smtClean="0">
                <a:latin typeface="Arial" pitchFamily="34" charset="0"/>
                <a:cs typeface="Arial" pitchFamily="34" charset="0"/>
              </a:rPr>
              <a:t>Number </a:t>
            </a:r>
            <a:r>
              <a:rPr lang="en-US" sz="1400" dirty="0">
                <a:latin typeface="Arial" pitchFamily="34" charset="0"/>
                <a:cs typeface="Arial" pitchFamily="34" charset="0"/>
              </a:rPr>
              <a:t>- learning how numbers correspond to quantities, and learning how to put together (compose) and take them apart (decompose) numbers.</a:t>
            </a:r>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400" dirty="0">
                <a:latin typeface="Arial" pitchFamily="34" charset="0"/>
                <a:cs typeface="Arial" pitchFamily="34" charset="0"/>
              </a:rPr>
              <a:t>For </a:t>
            </a:r>
            <a:r>
              <a:rPr lang="en-US" sz="1400" dirty="0" smtClean="0">
                <a:latin typeface="Arial" pitchFamily="34" charset="0"/>
                <a:cs typeface="Arial" pitchFamily="34" charset="0"/>
              </a:rPr>
              <a:t>each K-8 </a:t>
            </a:r>
            <a:r>
              <a:rPr lang="en-US" sz="1400" dirty="0">
                <a:latin typeface="Arial" pitchFamily="34" charset="0"/>
                <a:cs typeface="Arial" pitchFamily="34" charset="0"/>
              </a:rPr>
              <a:t>grade level there is </a:t>
            </a:r>
            <a:r>
              <a:rPr lang="en-US" sz="1400" dirty="0" smtClean="0">
                <a:latin typeface="Arial" pitchFamily="34" charset="0"/>
                <a:cs typeface="Arial" pitchFamily="34" charset="0"/>
              </a:rPr>
              <a:t>further</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explanation of </a:t>
            </a:r>
            <a:r>
              <a:rPr lang="en-US" sz="1400" dirty="0">
                <a:latin typeface="Arial" pitchFamily="34" charset="0"/>
                <a:cs typeface="Arial" pitchFamily="34" charset="0"/>
              </a:rPr>
              <a:t>each of the critical focus </a:t>
            </a:r>
            <a:r>
              <a:rPr lang="en-US" sz="1400" dirty="0" smtClean="0">
                <a:latin typeface="Arial" pitchFamily="34" charset="0"/>
                <a:cs typeface="Arial" pitchFamily="34" charset="0"/>
              </a:rPr>
              <a:t>area.</a:t>
            </a:r>
          </a:p>
          <a:p>
            <a:pPr>
              <a:buNone/>
            </a:pPr>
            <a:endParaRPr lang="en-US" sz="1400" dirty="0" smtClean="0">
              <a:latin typeface="Arial" pitchFamily="34" charset="0"/>
              <a:cs typeface="Arial" pitchFamily="34" charset="0"/>
            </a:endParaRPr>
          </a:p>
          <a:p>
            <a:pPr>
              <a:buNone/>
            </a:pPr>
            <a:r>
              <a:rPr lang="en-US" sz="1400" dirty="0" smtClean="0">
                <a:latin typeface="Arial" pitchFamily="34" charset="0"/>
                <a:cs typeface="Arial" pitchFamily="34" charset="0"/>
              </a:rPr>
              <a:t>Shown</a:t>
            </a:r>
            <a:r>
              <a:rPr lang="en-US" sz="1400" baseline="0" dirty="0" smtClean="0">
                <a:latin typeface="Arial" pitchFamily="34" charset="0"/>
                <a:cs typeface="Arial" pitchFamily="34" charset="0"/>
              </a:rPr>
              <a:t> here is the further explanation for the first critical area in Kindergarten.</a:t>
            </a:r>
            <a:endParaRPr lang="en-US" sz="1400" dirty="0">
              <a:latin typeface="Arial" pitchFamily="34" charset="0"/>
              <a:cs typeface="Arial" pitchFamily="34" charset="0"/>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416EFF2-2C0F-4B4B-BD04-974EDCD636A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a:latin typeface="Arial" pitchFamily="34" charset="0"/>
                <a:cs typeface="Arial" pitchFamily="34" charset="0"/>
              </a:rPr>
              <a:t>Here is an overview of the critical areas in K-8 mathematics. These are intended to establish a firm foundation for high school algebra. </a:t>
            </a: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r>
              <a:rPr lang="en-US" sz="1400" dirty="0" smtClean="0">
                <a:latin typeface="Arial" pitchFamily="34" charset="0"/>
                <a:cs typeface="Arial" pitchFamily="34" charset="0"/>
              </a:rPr>
              <a:t>The Alaska</a:t>
            </a:r>
            <a:r>
              <a:rPr lang="en-US" sz="1400" baseline="0" dirty="0" smtClean="0">
                <a:latin typeface="Arial" pitchFamily="34" charset="0"/>
                <a:cs typeface="Arial" pitchFamily="34" charset="0"/>
              </a:rPr>
              <a:t> Mathematics Standards</a:t>
            </a:r>
            <a:r>
              <a:rPr lang="en-US" sz="1400" dirty="0" smtClean="0">
                <a:latin typeface="Arial" pitchFamily="34" charset="0"/>
                <a:cs typeface="Arial" pitchFamily="34" charset="0"/>
              </a:rPr>
              <a:t> </a:t>
            </a:r>
            <a:r>
              <a:rPr lang="en-US" sz="1400" dirty="0">
                <a:latin typeface="Arial" pitchFamily="34" charset="0"/>
                <a:cs typeface="Arial" pitchFamily="34" charset="0"/>
              </a:rPr>
              <a:t>approach mathematics in a different way – </a:t>
            </a:r>
            <a:r>
              <a:rPr lang="en-US" sz="1400" dirty="0" smtClean="0">
                <a:latin typeface="Arial" pitchFamily="34" charset="0"/>
                <a:cs typeface="Arial" pitchFamily="34" charset="0"/>
              </a:rPr>
              <a:t>encouraging diving </a:t>
            </a:r>
            <a:r>
              <a:rPr lang="en-US" sz="1400" dirty="0">
                <a:latin typeface="Arial" pitchFamily="34" charset="0"/>
                <a:cs typeface="Arial" pitchFamily="34" charset="0"/>
              </a:rPr>
              <a:t>deep into a critical area</a:t>
            </a:r>
            <a:r>
              <a:rPr lang="en-US" sz="1400" dirty="0" smtClean="0">
                <a:latin typeface="Arial" pitchFamily="34" charset="0"/>
                <a:cs typeface="Arial" pitchFamily="34" charset="0"/>
              </a:rPr>
              <a:t>.</a:t>
            </a:r>
            <a:endParaRPr kumimoji="0" lang="en-US" i="0" u="none" strike="noStrike" cap="none" normalizeH="0" dirty="0" smtClean="0">
              <a:ln>
                <a:noFill/>
              </a:ln>
              <a:solidFill>
                <a:srgbClr val="000000"/>
              </a:solidFill>
              <a:effectLst/>
              <a:latin typeface="Times New Roman" pitchFamily="18" charset="0"/>
              <a:ea typeface="Calibri" pitchFamily="34" charset="0"/>
              <a:cs typeface="Times New Roman" pitchFamily="18" charset="0"/>
            </a:endParaRPr>
          </a:p>
          <a:p>
            <a:pPr eaLnBrk="1" hangingPunct="1">
              <a:spcBef>
                <a:spcPct val="0"/>
              </a:spcBef>
            </a:pPr>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C8D44E-6FD0-49D9-B4B6-41CC31672A6F}" type="slidenum">
              <a:rPr lang="en-US" smtClean="0">
                <a:latin typeface="Arial" charset="0"/>
                <a:cs typeface="Arial" charset="0"/>
              </a:rPr>
              <a:pPr fontAlgn="base">
                <a:spcBef>
                  <a:spcPct val="0"/>
                </a:spcBef>
                <a:spcAft>
                  <a:spcPct val="0"/>
                </a:spcAft>
              </a:pPr>
              <a:t>7</a:t>
            </a:fld>
            <a:endParaRPr lang="en-US" dirty="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sz="1400" dirty="0">
                <a:latin typeface="Arial" pitchFamily="34" charset="0"/>
                <a:cs typeface="Arial" pitchFamily="34" charset="0"/>
              </a:rPr>
              <a:t>The </a:t>
            </a:r>
            <a:r>
              <a:rPr lang="en-US" sz="1400" dirty="0" smtClean="0">
                <a:latin typeface="Arial" pitchFamily="34" charset="0"/>
                <a:cs typeface="Arial" pitchFamily="34" charset="0"/>
              </a:rPr>
              <a:t>standards </a:t>
            </a:r>
            <a:r>
              <a:rPr lang="en-US" sz="1400" dirty="0">
                <a:latin typeface="Arial" pitchFamily="34" charset="0"/>
                <a:cs typeface="Arial" pitchFamily="34" charset="0"/>
              </a:rPr>
              <a:t>provide coherence through the use of domains, large groups of related standards, that make explicit the connections of standards within and across grade levels.  </a:t>
            </a:r>
          </a:p>
          <a:p>
            <a:pPr defTabSz="914350">
              <a:defRPr/>
            </a:pPr>
            <a:endParaRPr lang="en-US" sz="1400" dirty="0">
              <a:latin typeface="Arial" pitchFamily="34" charset="0"/>
              <a:cs typeface="Arial" pitchFamily="34" charset="0"/>
            </a:endParaRPr>
          </a:p>
          <a:p>
            <a:pPr defTabSz="914350">
              <a:defRPr/>
            </a:pPr>
            <a:r>
              <a:rPr lang="en-US" sz="1400" dirty="0">
                <a:latin typeface="Arial" pitchFamily="34" charset="0"/>
                <a:cs typeface="Arial" pitchFamily="34" charset="0"/>
              </a:rPr>
              <a:t>Topics have clear beginning and ending points as indicated in this chart. </a:t>
            </a:r>
            <a:r>
              <a:rPr lang="en-US" sz="1400" dirty="0">
                <a:latin typeface="Arial" pitchFamily="34" charset="0"/>
                <a:ea typeface="Calibri" pitchFamily="34" charset="0"/>
                <a:cs typeface="Arial" pitchFamily="34" charset="0"/>
              </a:rPr>
              <a:t>Notice counting, cardinality and ordinality is a domain for grades K-1 only. Whereas Number and Operation in Base Ten continues through K-5.  The </a:t>
            </a:r>
            <a:r>
              <a:rPr lang="en-US" sz="1400" dirty="0">
                <a:latin typeface="Arial" pitchFamily="34" charset="0"/>
                <a:cs typeface="Arial" pitchFamily="34" charset="0"/>
              </a:rPr>
              <a:t>study of fractions doesn’t begin until Grade 3.  Some domains such as Statistics and Probability continue the exploration in earlier grades.</a:t>
            </a:r>
          </a:p>
          <a:p>
            <a:pPr defTabSz="914350">
              <a:defRPr/>
            </a:pPr>
            <a:endParaRPr lang="en-US" sz="1400" dirty="0">
              <a:latin typeface="Arial" pitchFamily="34" charset="0"/>
              <a:cs typeface="Arial" pitchFamily="34" charset="0"/>
            </a:endParaRPr>
          </a:p>
          <a:p>
            <a:pPr defTabSz="914350">
              <a:defRPr/>
            </a:pPr>
            <a:r>
              <a:rPr lang="en-US" sz="1400" dirty="0">
                <a:latin typeface="Arial" pitchFamily="34" charset="0"/>
                <a:cs typeface="Arial" pitchFamily="34" charset="0"/>
              </a:rPr>
              <a:t>Some </a:t>
            </a:r>
            <a:r>
              <a:rPr lang="en-US" sz="1400" dirty="0" smtClean="0">
                <a:latin typeface="Arial" pitchFamily="34" charset="0"/>
                <a:cs typeface="Arial" pitchFamily="34" charset="0"/>
              </a:rPr>
              <a:t>may </a:t>
            </a:r>
            <a:r>
              <a:rPr lang="en-US" sz="1400" dirty="0">
                <a:latin typeface="Arial" pitchFamily="34" charset="0"/>
                <a:cs typeface="Arial" pitchFamily="34" charset="0"/>
              </a:rPr>
              <a:t>recognize that this is quite similar to the topic placement in other top achieving </a:t>
            </a:r>
            <a:r>
              <a:rPr lang="en-US" sz="1400" dirty="0" smtClean="0">
                <a:latin typeface="Arial" pitchFamily="34" charset="0"/>
                <a:cs typeface="Arial" pitchFamily="34" charset="0"/>
              </a:rPr>
              <a:t>countries. in </a:t>
            </a:r>
            <a:r>
              <a:rPr lang="en-US" sz="1400" dirty="0">
                <a:latin typeface="Arial" pitchFamily="34" charset="0"/>
                <a:cs typeface="Arial" pitchFamily="34" charset="0"/>
              </a:rPr>
              <a:t>contrast to what has typically been found in the U.S. in the past, where the same strands were addressed in every grade </a:t>
            </a:r>
            <a:r>
              <a:rPr lang="en-US" sz="1400" dirty="0" smtClean="0">
                <a:latin typeface="Arial" pitchFamily="34" charset="0"/>
                <a:cs typeface="Arial" pitchFamily="34" charset="0"/>
              </a:rPr>
              <a:t>K-12 (similar</a:t>
            </a:r>
            <a:r>
              <a:rPr lang="en-US" sz="1400" baseline="0" dirty="0" smtClean="0">
                <a:latin typeface="Arial" pitchFamily="34" charset="0"/>
                <a:cs typeface="Arial" pitchFamily="34" charset="0"/>
              </a:rPr>
              <a:t> to the A</a:t>
            </a:r>
            <a:r>
              <a:rPr lang="en-US" sz="1400" dirty="0" smtClean="0">
                <a:latin typeface="Arial" pitchFamily="34" charset="0"/>
                <a:cs typeface="Arial" pitchFamily="34" charset="0"/>
              </a:rPr>
              <a:t>laska GLEs</a:t>
            </a:r>
            <a:r>
              <a:rPr lang="en-US" sz="1400" baseline="0" dirty="0" smtClean="0">
                <a:latin typeface="Arial" pitchFamily="34" charset="0"/>
                <a:cs typeface="Arial" pitchFamily="34" charset="0"/>
              </a:rPr>
              <a:t> where</a:t>
            </a:r>
            <a:r>
              <a:rPr lang="en-US" sz="1400" dirty="0" smtClean="0">
                <a:latin typeface="Arial" pitchFamily="34" charset="0"/>
                <a:cs typeface="Arial" pitchFamily="34" charset="0"/>
              </a:rPr>
              <a:t> </a:t>
            </a:r>
            <a:r>
              <a:rPr lang="en-US" sz="1400" dirty="0">
                <a:latin typeface="Arial" pitchFamily="34" charset="0"/>
                <a:cs typeface="Arial" pitchFamily="34" charset="0"/>
              </a:rPr>
              <a:t>six content strands repeated for grades </a:t>
            </a:r>
            <a:r>
              <a:rPr lang="en-US" sz="1400" dirty="0" smtClean="0">
                <a:latin typeface="Arial" pitchFamily="34" charset="0"/>
                <a:cs typeface="Arial" pitchFamily="34" charset="0"/>
              </a:rPr>
              <a:t>K-10).</a:t>
            </a:r>
            <a:endParaRPr lang="en-US" sz="1400" dirty="0">
              <a:latin typeface="Arial" pitchFamily="34" charset="0"/>
              <a:cs typeface="Arial" pitchFamily="34" charset="0"/>
            </a:endParaRPr>
          </a:p>
          <a:p>
            <a:pPr defTabSz="914350">
              <a:defRPr/>
            </a:pPr>
            <a:endParaRPr lang="en-US" baseline="0" dirty="0" smtClean="0">
              <a:latin typeface="Arial" charset="0"/>
            </a:endParaRPr>
          </a:p>
          <a:p>
            <a:endParaRPr lang="en-US" baseline="0" dirty="0" smtClean="0">
              <a:latin typeface="Arial" charset="0"/>
            </a:endParaRPr>
          </a:p>
          <a:p>
            <a:endParaRPr lang="en-US" dirty="0" smtClean="0">
              <a:latin typeface="Arial" charset="0"/>
            </a:endParaRPr>
          </a:p>
        </p:txBody>
      </p:sp>
      <p:sp>
        <p:nvSpPr>
          <p:cNvPr id="4" name="Slide Number Placeholder 3"/>
          <p:cNvSpPr>
            <a:spLocks noGrp="1"/>
          </p:cNvSpPr>
          <p:nvPr>
            <p:ph type="sldNum" sz="quarter" idx="10"/>
          </p:nvPr>
        </p:nvSpPr>
        <p:spPr/>
        <p:txBody>
          <a:bodyPr/>
          <a:lstStyle/>
          <a:p>
            <a:fld id="{E416EFF2-2C0F-4B4B-BD04-974EDCD636A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7" indent="-228587" defTabSz="897301">
              <a:defRPr/>
            </a:pPr>
            <a:r>
              <a:rPr lang="en-US" sz="1400" dirty="0">
                <a:latin typeface="Arial" pitchFamily="34" charset="0"/>
                <a:cs typeface="Arial" pitchFamily="34" charset="0"/>
              </a:rPr>
              <a:t>It is important to also explore the cluster headings to see how a domain such as: Operations and Algebraic Thinking more specifically progresses through grades K – 5.</a:t>
            </a:r>
          </a:p>
          <a:p>
            <a:pPr marL="228587" indent="-228587"/>
            <a:endParaRPr lang="en-US" sz="1400" dirty="0" smtClean="0">
              <a:latin typeface="Arial" pitchFamily="34" charset="0"/>
              <a:cs typeface="Arial" pitchFamily="34" charset="0"/>
            </a:endParaRPr>
          </a:p>
          <a:p>
            <a:pPr marL="228587" indent="-228587"/>
            <a:r>
              <a:rPr lang="en-US" sz="1400" dirty="0" smtClean="0">
                <a:latin typeface="Arial" pitchFamily="34" charset="0"/>
                <a:cs typeface="Arial" pitchFamily="34" charset="0"/>
              </a:rPr>
              <a:t>Clusters </a:t>
            </a:r>
            <a:r>
              <a:rPr lang="en-US" sz="1400" dirty="0">
                <a:latin typeface="Arial" pitchFamily="34" charset="0"/>
                <a:cs typeface="Arial" pitchFamily="34" charset="0"/>
              </a:rPr>
              <a:t>(indicated in bold) further group even more closely related standards under domains. </a:t>
            </a:r>
            <a:endParaRPr lang="en-US" sz="1400" i="1" dirty="0">
              <a:latin typeface="Arial" pitchFamily="34" charset="0"/>
              <a:cs typeface="Arial" pitchFamily="34" charset="0"/>
            </a:endParaRPr>
          </a:p>
          <a:p>
            <a:pPr defTabSz="914350">
              <a:defRPr/>
            </a:pPr>
            <a:endParaRPr lang="en-US" sz="1400" dirty="0">
              <a:latin typeface="Arial" pitchFamily="34" charset="0"/>
              <a:cs typeface="Arial" pitchFamily="34" charset="0"/>
            </a:endParaRPr>
          </a:p>
          <a:p>
            <a:pPr defTabSz="914350">
              <a:defRPr/>
            </a:pPr>
            <a:r>
              <a:rPr lang="en-US" sz="1400" dirty="0">
                <a:latin typeface="Arial" pitchFamily="34" charset="0"/>
                <a:cs typeface="Arial" pitchFamily="34" charset="0"/>
              </a:rPr>
              <a:t>On the next few slides, we will look at the clusters for grades 3-5 by their domains which they provide a good overview of topics for this grade span. </a:t>
            </a:r>
          </a:p>
        </p:txBody>
      </p:sp>
      <p:sp>
        <p:nvSpPr>
          <p:cNvPr id="4" name="Slide Number Placeholder 3"/>
          <p:cNvSpPr>
            <a:spLocks noGrp="1"/>
          </p:cNvSpPr>
          <p:nvPr>
            <p:ph type="sldNum" sz="quarter" idx="10"/>
          </p:nvPr>
        </p:nvSpPr>
        <p:spPr/>
        <p:txBody>
          <a:bodyPr/>
          <a:lstStyle/>
          <a:p>
            <a:fld id="{E416EFF2-2C0F-4B4B-BD04-974EDCD636A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AEA29A-BC62-4D68-9195-665BB53FBCF8}" type="datetimeFigureOut">
              <a:rPr lang="en-US" smtClean="0">
                <a:solidFill>
                  <a:srgbClr val="EEECE1"/>
                </a:solidFill>
              </a:rPr>
              <a:pPr/>
              <a:t>7/26/2013</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B5C6793-92DE-4A43-9D0F-3F25FBAD41EF}" type="slidenum">
              <a:rPr lang="en-US" smtClean="0"/>
              <a:pPr/>
              <a:t>‹#›</a:t>
            </a:fld>
            <a:endParaRPr lang="en-US"/>
          </a:p>
        </p:txBody>
      </p:sp>
    </p:spTree>
    <p:extLst>
      <p:ext uri="{BB962C8B-B14F-4D97-AF65-F5344CB8AC3E}">
        <p14:creationId xmlns:p14="http://schemas.microsoft.com/office/powerpoint/2010/main" val="224146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EA29A-BC62-4D68-9195-665BB53FBCF8}" type="datetimeFigureOut">
              <a:rPr lang="en-US" smtClean="0">
                <a:solidFill>
                  <a:srgbClr val="EEECE1"/>
                </a:solidFill>
              </a:rPr>
              <a:pPr/>
              <a:t>7/26/2013</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B5C6793-92DE-4A43-9D0F-3F25FBAD41EF}" type="slidenum">
              <a:rPr lang="en-US" smtClean="0"/>
              <a:pPr/>
              <a:t>‹#›</a:t>
            </a:fld>
            <a:endParaRPr lang="en-US"/>
          </a:p>
        </p:txBody>
      </p:sp>
    </p:spTree>
    <p:extLst>
      <p:ext uri="{BB962C8B-B14F-4D97-AF65-F5344CB8AC3E}">
        <p14:creationId xmlns:p14="http://schemas.microsoft.com/office/powerpoint/2010/main" val="269893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EA29A-BC62-4D68-9195-665BB53FBCF8}" type="datetimeFigureOut">
              <a:rPr lang="en-US" smtClean="0">
                <a:solidFill>
                  <a:srgbClr val="EEECE1"/>
                </a:solidFill>
              </a:rPr>
              <a:pPr/>
              <a:t>7/26/2013</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B5C6793-92DE-4A43-9D0F-3F25FBAD41EF}" type="slidenum">
              <a:rPr lang="en-US" smtClean="0"/>
              <a:pPr/>
              <a:t>‹#›</a:t>
            </a:fld>
            <a:endParaRPr lang="en-US"/>
          </a:p>
        </p:txBody>
      </p:sp>
    </p:spTree>
    <p:extLst>
      <p:ext uri="{BB962C8B-B14F-4D97-AF65-F5344CB8AC3E}">
        <p14:creationId xmlns:p14="http://schemas.microsoft.com/office/powerpoint/2010/main" val="2073762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B6796C-3329-4EC0-8C2A-FB67E649E419}"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1CC0C-30F4-4AA7-B14E-2E4E56A6D1E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6796C-3329-4EC0-8C2A-FB67E649E419}"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1CC0C-30F4-4AA7-B14E-2E4E56A6D1E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6796C-3329-4EC0-8C2A-FB67E649E419}"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1CC0C-30F4-4AA7-B14E-2E4E56A6D1E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B6796C-3329-4EC0-8C2A-FB67E649E419}"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1CC0C-30F4-4AA7-B14E-2E4E56A6D1E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B6796C-3329-4EC0-8C2A-FB67E649E419}" type="datetimeFigureOut">
              <a:rPr lang="en-US" smtClean="0"/>
              <a:t>7/26/2013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1CC0C-30F4-4AA7-B14E-2E4E56A6D1E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B6796C-3329-4EC0-8C2A-FB67E649E419}" type="datetimeFigureOut">
              <a:rPr lang="en-US" smtClean="0"/>
              <a:t>7/26/2013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1CC0C-30F4-4AA7-B14E-2E4E56A6D1E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6796C-3329-4EC0-8C2A-FB67E649E419}" type="datetimeFigureOut">
              <a:rPr lang="en-US" smtClean="0"/>
              <a:t>7/26/2013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1CC0C-30F4-4AA7-B14E-2E4E56A6D1E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6796C-3329-4EC0-8C2A-FB67E649E419}"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1CC0C-30F4-4AA7-B14E-2E4E56A6D1E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AEA29A-BC62-4D68-9195-665BB53FBCF8}" type="datetimeFigureOut">
              <a:rPr lang="en-US" smtClean="0">
                <a:solidFill>
                  <a:srgbClr val="EEECE1"/>
                </a:solidFill>
              </a:rPr>
              <a:pPr/>
              <a:t>7/26/2013</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B5C6793-92DE-4A43-9D0F-3F25FBAD41EF}" type="slidenum">
              <a:rPr lang="en-US" smtClean="0"/>
              <a:pPr/>
              <a:t>‹#›</a:t>
            </a:fld>
            <a:endParaRPr lang="en-US"/>
          </a:p>
        </p:txBody>
      </p:sp>
    </p:spTree>
    <p:extLst>
      <p:ext uri="{BB962C8B-B14F-4D97-AF65-F5344CB8AC3E}">
        <p14:creationId xmlns:p14="http://schemas.microsoft.com/office/powerpoint/2010/main" val="700832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1B6796C-3329-4EC0-8C2A-FB67E649E419}" type="datetimeFigureOut">
              <a:rPr lang="en-US" smtClean="0"/>
              <a:t>7/26/2013</a:t>
            </a:fld>
            <a:endParaRPr lang="en-US"/>
          </a:p>
        </p:txBody>
      </p:sp>
      <p:sp>
        <p:nvSpPr>
          <p:cNvPr id="9" name="Slide Number Placeholder 8"/>
          <p:cNvSpPr>
            <a:spLocks noGrp="1"/>
          </p:cNvSpPr>
          <p:nvPr>
            <p:ph type="sldNum" sz="quarter" idx="11"/>
          </p:nvPr>
        </p:nvSpPr>
        <p:spPr/>
        <p:txBody>
          <a:bodyPr/>
          <a:lstStyle/>
          <a:p>
            <a:fld id="{41B1CC0C-30F4-4AA7-B14E-2E4E56A6D1E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6796C-3329-4EC0-8C2A-FB67E649E419}"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1CC0C-30F4-4AA7-B14E-2E4E56A6D1E6}"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6796C-3329-4EC0-8C2A-FB67E649E419}"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1CC0C-30F4-4AA7-B14E-2E4E56A6D1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EA29A-BC62-4D68-9195-665BB53FBCF8}" type="datetimeFigureOut">
              <a:rPr lang="en-US" smtClean="0">
                <a:solidFill>
                  <a:srgbClr val="EEECE1"/>
                </a:solidFill>
              </a:rPr>
              <a:pPr/>
              <a:t>7/26/2013</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B5C6793-92DE-4A43-9D0F-3F25FBAD41EF}" type="slidenum">
              <a:rPr lang="en-US" smtClean="0"/>
              <a:pPr/>
              <a:t>‹#›</a:t>
            </a:fld>
            <a:endParaRPr lang="en-US"/>
          </a:p>
        </p:txBody>
      </p:sp>
    </p:spTree>
    <p:extLst>
      <p:ext uri="{BB962C8B-B14F-4D97-AF65-F5344CB8AC3E}">
        <p14:creationId xmlns:p14="http://schemas.microsoft.com/office/powerpoint/2010/main" val="77450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AEA29A-BC62-4D68-9195-665BB53FBCF8}" type="datetimeFigureOut">
              <a:rPr lang="en-US" smtClean="0">
                <a:solidFill>
                  <a:srgbClr val="EEECE1"/>
                </a:solidFill>
              </a:rPr>
              <a:pPr/>
              <a:t>7/26/2013</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B5C6793-92DE-4A43-9D0F-3F25FBAD41EF}" type="slidenum">
              <a:rPr lang="en-US" smtClean="0"/>
              <a:pPr/>
              <a:t>‹#›</a:t>
            </a:fld>
            <a:endParaRPr lang="en-US"/>
          </a:p>
        </p:txBody>
      </p:sp>
    </p:spTree>
    <p:extLst>
      <p:ext uri="{BB962C8B-B14F-4D97-AF65-F5344CB8AC3E}">
        <p14:creationId xmlns:p14="http://schemas.microsoft.com/office/powerpoint/2010/main" val="164610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AEA29A-BC62-4D68-9195-665BB53FBCF8}" type="datetimeFigureOut">
              <a:rPr lang="en-US" smtClean="0">
                <a:solidFill>
                  <a:srgbClr val="EEECE1"/>
                </a:solidFill>
              </a:rPr>
              <a:pPr/>
              <a:t>7/26/2013</a:t>
            </a:fld>
            <a:endParaRPr lang="en-US">
              <a:solidFill>
                <a:srgbClr val="EEECE1"/>
              </a:solidFill>
            </a:endParaRPr>
          </a:p>
        </p:txBody>
      </p:sp>
      <p:sp>
        <p:nvSpPr>
          <p:cNvPr id="8" name="Footer Placeholder 7"/>
          <p:cNvSpPr>
            <a:spLocks noGrp="1"/>
          </p:cNvSpPr>
          <p:nvPr>
            <p:ph type="ftr" sz="quarter" idx="11"/>
          </p:nvPr>
        </p:nvSpPr>
        <p:spPr/>
        <p:txBody>
          <a:bodyPr/>
          <a:lstStyle/>
          <a:p>
            <a:endParaRPr lang="en-US">
              <a:solidFill>
                <a:srgbClr val="EEECE1"/>
              </a:solidFill>
            </a:endParaRPr>
          </a:p>
        </p:txBody>
      </p:sp>
      <p:sp>
        <p:nvSpPr>
          <p:cNvPr id="9" name="Slide Number Placeholder 8"/>
          <p:cNvSpPr>
            <a:spLocks noGrp="1"/>
          </p:cNvSpPr>
          <p:nvPr>
            <p:ph type="sldNum" sz="quarter" idx="12"/>
          </p:nvPr>
        </p:nvSpPr>
        <p:spPr/>
        <p:txBody>
          <a:bodyPr/>
          <a:lstStyle/>
          <a:p>
            <a:fld id="{AB5C6793-92DE-4A43-9D0F-3F25FBAD41EF}" type="slidenum">
              <a:rPr lang="en-US" smtClean="0"/>
              <a:pPr/>
              <a:t>‹#›</a:t>
            </a:fld>
            <a:endParaRPr lang="en-US"/>
          </a:p>
        </p:txBody>
      </p:sp>
    </p:spTree>
    <p:extLst>
      <p:ext uri="{BB962C8B-B14F-4D97-AF65-F5344CB8AC3E}">
        <p14:creationId xmlns:p14="http://schemas.microsoft.com/office/powerpoint/2010/main" val="399212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AEA29A-BC62-4D68-9195-665BB53FBCF8}" type="datetimeFigureOut">
              <a:rPr lang="en-US" smtClean="0">
                <a:solidFill>
                  <a:srgbClr val="EEECE1"/>
                </a:solidFill>
              </a:rPr>
              <a:pPr/>
              <a:t>7/26/2013</a:t>
            </a:fld>
            <a:endParaRPr lang="en-US">
              <a:solidFill>
                <a:srgbClr val="EEECE1"/>
              </a:solidFill>
            </a:endParaRPr>
          </a:p>
        </p:txBody>
      </p:sp>
      <p:sp>
        <p:nvSpPr>
          <p:cNvPr id="4" name="Footer Placeholder 3"/>
          <p:cNvSpPr>
            <a:spLocks noGrp="1"/>
          </p:cNvSpPr>
          <p:nvPr>
            <p:ph type="ftr" sz="quarter" idx="11"/>
          </p:nvPr>
        </p:nvSpPr>
        <p:spPr/>
        <p:txBody>
          <a:bodyPr/>
          <a:lstStyle/>
          <a:p>
            <a:endParaRPr lang="en-US">
              <a:solidFill>
                <a:srgbClr val="EEECE1"/>
              </a:solidFill>
            </a:endParaRPr>
          </a:p>
        </p:txBody>
      </p:sp>
      <p:sp>
        <p:nvSpPr>
          <p:cNvPr id="5" name="Slide Number Placeholder 4"/>
          <p:cNvSpPr>
            <a:spLocks noGrp="1"/>
          </p:cNvSpPr>
          <p:nvPr>
            <p:ph type="sldNum" sz="quarter" idx="12"/>
          </p:nvPr>
        </p:nvSpPr>
        <p:spPr/>
        <p:txBody>
          <a:bodyPr/>
          <a:lstStyle/>
          <a:p>
            <a:fld id="{AB5C6793-92DE-4A43-9D0F-3F25FBAD41EF}" type="slidenum">
              <a:rPr lang="en-US" smtClean="0"/>
              <a:pPr/>
              <a:t>‹#›</a:t>
            </a:fld>
            <a:endParaRPr lang="en-US"/>
          </a:p>
        </p:txBody>
      </p:sp>
    </p:spTree>
    <p:extLst>
      <p:ext uri="{BB962C8B-B14F-4D97-AF65-F5344CB8AC3E}">
        <p14:creationId xmlns:p14="http://schemas.microsoft.com/office/powerpoint/2010/main" val="122127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EA29A-BC62-4D68-9195-665BB53FBCF8}" type="datetimeFigureOut">
              <a:rPr lang="en-US" smtClean="0">
                <a:solidFill>
                  <a:srgbClr val="EEECE1"/>
                </a:solidFill>
              </a:rPr>
              <a:pPr/>
              <a:t>7/26/2013</a:t>
            </a:fld>
            <a:endParaRPr lang="en-US">
              <a:solidFill>
                <a:srgbClr val="EEECE1"/>
              </a:solidFill>
            </a:endParaRPr>
          </a:p>
        </p:txBody>
      </p:sp>
      <p:sp>
        <p:nvSpPr>
          <p:cNvPr id="3" name="Footer Placeholder 2"/>
          <p:cNvSpPr>
            <a:spLocks noGrp="1"/>
          </p:cNvSpPr>
          <p:nvPr>
            <p:ph type="ftr" sz="quarter" idx="11"/>
          </p:nvPr>
        </p:nvSpPr>
        <p:spPr/>
        <p:txBody>
          <a:bodyPr/>
          <a:lstStyle/>
          <a:p>
            <a:endParaRPr lang="en-US">
              <a:solidFill>
                <a:srgbClr val="EEECE1"/>
              </a:solidFill>
            </a:endParaRPr>
          </a:p>
        </p:txBody>
      </p:sp>
      <p:sp>
        <p:nvSpPr>
          <p:cNvPr id="4" name="Slide Number Placeholder 3"/>
          <p:cNvSpPr>
            <a:spLocks noGrp="1"/>
          </p:cNvSpPr>
          <p:nvPr>
            <p:ph type="sldNum" sz="quarter" idx="12"/>
          </p:nvPr>
        </p:nvSpPr>
        <p:spPr/>
        <p:txBody>
          <a:bodyPr/>
          <a:lstStyle/>
          <a:p>
            <a:fld id="{AB5C6793-92DE-4A43-9D0F-3F25FBAD41EF}" type="slidenum">
              <a:rPr lang="en-US" smtClean="0"/>
              <a:pPr/>
              <a:t>‹#›</a:t>
            </a:fld>
            <a:endParaRPr lang="en-US"/>
          </a:p>
        </p:txBody>
      </p:sp>
    </p:spTree>
    <p:extLst>
      <p:ext uri="{BB962C8B-B14F-4D97-AF65-F5344CB8AC3E}">
        <p14:creationId xmlns:p14="http://schemas.microsoft.com/office/powerpoint/2010/main" val="272618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AEA29A-BC62-4D68-9195-665BB53FBCF8}" type="datetimeFigureOut">
              <a:rPr lang="en-US" smtClean="0">
                <a:solidFill>
                  <a:srgbClr val="EEECE1"/>
                </a:solidFill>
              </a:rPr>
              <a:pPr/>
              <a:t>7/26/2013</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B5C6793-92DE-4A43-9D0F-3F25FBAD41E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37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AAEA29A-BC62-4D68-9195-665BB53FBCF8}" type="datetimeFigureOut">
              <a:rPr lang="en-US" smtClean="0">
                <a:solidFill>
                  <a:srgbClr val="EEECE1"/>
                </a:solidFill>
              </a:rPr>
              <a:pPr/>
              <a:t>7/26/2013</a:t>
            </a:fld>
            <a:endParaRPr lang="en-US">
              <a:solidFill>
                <a:srgbClr val="EEECE1"/>
              </a:solidFill>
            </a:endParaRPr>
          </a:p>
        </p:txBody>
      </p:sp>
      <p:sp>
        <p:nvSpPr>
          <p:cNvPr id="9" name="Slide Number Placeholder 8"/>
          <p:cNvSpPr>
            <a:spLocks noGrp="1"/>
          </p:cNvSpPr>
          <p:nvPr>
            <p:ph type="sldNum" sz="quarter" idx="11"/>
          </p:nvPr>
        </p:nvSpPr>
        <p:spPr/>
        <p:txBody>
          <a:bodyPr/>
          <a:lstStyle/>
          <a:p>
            <a:fld id="{AB5C6793-92DE-4A43-9D0F-3F25FBAD41EF}"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EEECE1"/>
              </a:solidFill>
            </a:endParaRPr>
          </a:p>
        </p:txBody>
      </p:sp>
    </p:spTree>
    <p:extLst>
      <p:ext uri="{BB962C8B-B14F-4D97-AF65-F5344CB8AC3E}">
        <p14:creationId xmlns:p14="http://schemas.microsoft.com/office/powerpoint/2010/main" val="245339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5C6793-92DE-4A43-9D0F-3F25FBAD41E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EEECE1"/>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AAEA29A-BC62-4D68-9195-665BB53FBCF8}" type="datetimeFigureOut">
              <a:rPr lang="en-US" smtClean="0">
                <a:solidFill>
                  <a:srgbClr val="EEECE1"/>
                </a:solidFill>
              </a:rPr>
              <a:pPr/>
              <a:t>7/26/2013</a:t>
            </a:fld>
            <a:endParaRPr lang="en-US">
              <a:solidFill>
                <a:srgbClr val="EEECE1"/>
              </a:solidFill>
            </a:endParaRPr>
          </a:p>
        </p:txBody>
      </p:sp>
    </p:spTree>
    <p:extLst>
      <p:ext uri="{BB962C8B-B14F-4D97-AF65-F5344CB8AC3E}">
        <p14:creationId xmlns:p14="http://schemas.microsoft.com/office/powerpoint/2010/main" val="28354285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1B1CC0C-30F4-4AA7-B14E-2E4E56A6D1E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1B6796C-3329-4EC0-8C2A-FB67E649E419}" type="datetimeFigureOut">
              <a:rPr lang="en-US" smtClean="0"/>
              <a:t>7/26/2013</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626433"/>
            <a:ext cx="7848600" cy="2097967"/>
          </a:xfrm>
        </p:spPr>
        <p:txBody>
          <a:bodyPr>
            <a:normAutofit fontScale="90000"/>
          </a:bodyPr>
          <a:lstStyle/>
          <a:p>
            <a:pPr marL="182880"/>
            <a:r>
              <a:rPr lang="en-US" dirty="0" smtClean="0">
                <a:solidFill>
                  <a:schemeClr val="tx1"/>
                </a:solidFill>
                <a:latin typeface="Calibri" pitchFamily="34" charset="0"/>
                <a:cs typeface="Calibri" pitchFamily="34" charset="0"/>
              </a:rPr>
              <a:t>Alaska Mathematics Standards Overview</a:t>
            </a:r>
            <a:endParaRPr lang="en-US" b="0" dirty="0">
              <a:solidFill>
                <a:schemeClr val="tx1"/>
              </a:solidFill>
              <a:effectLst/>
              <a:latin typeface="Calibri" pitchFamily="34" charset="0"/>
              <a:cs typeface="Calibri"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45178"/>
            <a:ext cx="1295400" cy="119106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538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Operations and Algebraic Thinking  </a:t>
            </a:r>
            <a:r>
              <a:rPr lang="en-US" sz="2800" dirty="0" smtClean="0"/>
              <a:t>(OA)</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2135977"/>
              </p:ext>
            </p:extLst>
          </p:nvPr>
        </p:nvGraphicFramePr>
        <p:xfrm>
          <a:off x="381000" y="1600200"/>
          <a:ext cx="7924800" cy="4028440"/>
        </p:xfrm>
        <a:graphic>
          <a:graphicData uri="http://schemas.openxmlformats.org/drawingml/2006/table">
            <a:tbl>
              <a:tblPr firstRow="1" bandRow="1">
                <a:tableStyleId>{5C22544A-7EE6-4342-B048-85BDC9FD1C3A}</a:tableStyleId>
              </a:tblPr>
              <a:tblGrid>
                <a:gridCol w="2743200"/>
                <a:gridCol w="2743200"/>
                <a:gridCol w="2438400"/>
              </a:tblGrid>
              <a:tr h="370840">
                <a:tc>
                  <a:txBody>
                    <a:bodyPr/>
                    <a:lstStyle/>
                    <a:p>
                      <a:r>
                        <a:rPr lang="en-US" dirty="0" smtClean="0"/>
                        <a:t>Grade</a:t>
                      </a:r>
                      <a:r>
                        <a:rPr lang="en-US" baseline="0" dirty="0" smtClean="0"/>
                        <a:t> 3</a:t>
                      </a:r>
                      <a:endParaRPr lang="en-US" dirty="0"/>
                    </a:p>
                  </a:txBody>
                  <a:tcPr/>
                </a:tc>
                <a:tc>
                  <a:txBody>
                    <a:bodyPr/>
                    <a:lstStyle/>
                    <a:p>
                      <a:r>
                        <a:rPr lang="en-US" dirty="0" smtClean="0"/>
                        <a:t>Grade 4</a:t>
                      </a:r>
                      <a:endParaRPr lang="en-US" dirty="0"/>
                    </a:p>
                  </a:txBody>
                  <a:tcPr/>
                </a:tc>
                <a:tc>
                  <a:txBody>
                    <a:bodyPr/>
                    <a:lstStyle/>
                    <a:p>
                      <a:r>
                        <a:rPr lang="en-US" dirty="0" smtClean="0"/>
                        <a:t>Grade 5</a:t>
                      </a:r>
                      <a:endParaRPr lang="en-US" dirty="0"/>
                    </a:p>
                  </a:txBody>
                  <a:tcPr/>
                </a:tc>
              </a:tr>
              <a:tr h="370840">
                <a:tc>
                  <a:txBody>
                    <a:bodyPr/>
                    <a:lstStyle/>
                    <a:p>
                      <a:r>
                        <a:rPr lang="en-US" sz="1800" kern="1200" dirty="0" smtClean="0">
                          <a:solidFill>
                            <a:schemeClr val="dk1"/>
                          </a:solidFill>
                          <a:latin typeface="+mn-lt"/>
                          <a:ea typeface="+mn-ea"/>
                          <a:cs typeface="+mn-cs"/>
                        </a:rPr>
                        <a:t>• Represent and solve problems involving multiplication and division.</a:t>
                      </a:r>
                    </a:p>
                    <a:p>
                      <a:r>
                        <a:rPr lang="en-US" sz="1800" kern="1200" dirty="0" smtClean="0">
                          <a:solidFill>
                            <a:schemeClr val="dk1"/>
                          </a:solidFill>
                          <a:latin typeface="+mn-lt"/>
                          <a:ea typeface="+mn-ea"/>
                          <a:cs typeface="+mn-cs"/>
                        </a:rPr>
                        <a:t>• Understand properties of multiplication and the relationship between multiplication and division.</a:t>
                      </a:r>
                    </a:p>
                    <a:p>
                      <a:r>
                        <a:rPr lang="en-US" sz="1800" kern="1200" dirty="0" smtClean="0">
                          <a:solidFill>
                            <a:schemeClr val="dk1"/>
                          </a:solidFill>
                          <a:latin typeface="+mn-lt"/>
                          <a:ea typeface="+mn-ea"/>
                          <a:cs typeface="+mn-cs"/>
                        </a:rPr>
                        <a:t>• Multiply and divide up to 100.</a:t>
                      </a:r>
                    </a:p>
                    <a:p>
                      <a:r>
                        <a:rPr lang="en-US" sz="1800" kern="1200" dirty="0" smtClean="0">
                          <a:solidFill>
                            <a:schemeClr val="dk1"/>
                          </a:solidFill>
                          <a:latin typeface="+mn-lt"/>
                          <a:ea typeface="+mn-ea"/>
                          <a:cs typeface="+mn-cs"/>
                        </a:rPr>
                        <a:t>• Solve problems involving the four operations, and identify and explain patterns in arithmetic.</a:t>
                      </a:r>
                    </a:p>
                  </a:txBody>
                  <a:tcPr/>
                </a:tc>
                <a:tc>
                  <a:txBody>
                    <a:bodyPr/>
                    <a:lstStyle/>
                    <a:p>
                      <a:r>
                        <a:rPr lang="en-US" sz="1800" kern="1200" dirty="0" smtClean="0">
                          <a:solidFill>
                            <a:schemeClr val="dk1"/>
                          </a:solidFill>
                          <a:latin typeface="+mn-lt"/>
                          <a:ea typeface="+mn-ea"/>
                          <a:cs typeface="+mn-cs"/>
                        </a:rPr>
                        <a:t>• Use the four operations with whole numbers to solve problems.</a:t>
                      </a: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Gain familiarity with factors and multiples.</a:t>
                      </a: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Generate and analyze patterns.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 Write and interpret numerical expressions.</a:t>
                      </a: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Analyze patterns and relationships.</a:t>
                      </a:r>
                      <a:endParaRPr lang="en-US" sz="1800" kern="1200" dirty="0">
                        <a:solidFill>
                          <a:schemeClr val="dk1"/>
                        </a:solidFill>
                        <a:latin typeface="+mn-lt"/>
                        <a:ea typeface="+mn-ea"/>
                        <a:cs typeface="+mn-cs"/>
                      </a:endParaRPr>
                    </a:p>
                  </a:txBody>
                  <a:tcPr/>
                </a:tc>
              </a:tr>
            </a:tbl>
          </a:graphicData>
        </a:graphic>
      </p:graphicFrame>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8475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Number and Operations in Base Ten </a:t>
            </a:r>
            <a:r>
              <a:rPr lang="en-US" sz="2400" dirty="0" smtClean="0"/>
              <a:t>(NBT)</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84851329"/>
              </p:ext>
            </p:extLst>
          </p:nvPr>
        </p:nvGraphicFramePr>
        <p:xfrm>
          <a:off x="381000" y="1600200"/>
          <a:ext cx="7924800" cy="2931160"/>
        </p:xfrm>
        <a:graphic>
          <a:graphicData uri="http://schemas.openxmlformats.org/drawingml/2006/table">
            <a:tbl>
              <a:tblPr firstRow="1" bandRow="1">
                <a:tableStyleId>{5C22544A-7EE6-4342-B048-85BDC9FD1C3A}</a:tableStyleId>
              </a:tblPr>
              <a:tblGrid>
                <a:gridCol w="2590800"/>
                <a:gridCol w="2590800"/>
                <a:gridCol w="2743200"/>
              </a:tblGrid>
              <a:tr h="370840">
                <a:tc>
                  <a:txBody>
                    <a:bodyPr/>
                    <a:lstStyle/>
                    <a:p>
                      <a:r>
                        <a:rPr lang="en-US" dirty="0" smtClean="0"/>
                        <a:t>Grade</a:t>
                      </a:r>
                      <a:r>
                        <a:rPr lang="en-US" baseline="0" dirty="0" smtClean="0"/>
                        <a:t> 3</a:t>
                      </a:r>
                      <a:endParaRPr lang="en-US" dirty="0"/>
                    </a:p>
                  </a:txBody>
                  <a:tcPr/>
                </a:tc>
                <a:tc>
                  <a:txBody>
                    <a:bodyPr/>
                    <a:lstStyle/>
                    <a:p>
                      <a:r>
                        <a:rPr lang="en-US" dirty="0" smtClean="0"/>
                        <a:t>Grade 4</a:t>
                      </a:r>
                      <a:endParaRPr lang="en-US" dirty="0"/>
                    </a:p>
                  </a:txBody>
                  <a:tcPr/>
                </a:tc>
                <a:tc>
                  <a:txBody>
                    <a:bodyPr/>
                    <a:lstStyle/>
                    <a:p>
                      <a:r>
                        <a:rPr lang="en-US" dirty="0" smtClean="0"/>
                        <a:t>Grade 5</a:t>
                      </a:r>
                      <a:endParaRPr lang="en-US" dirty="0"/>
                    </a:p>
                  </a:txBody>
                  <a:tcPr/>
                </a:tc>
              </a:tr>
              <a:tr h="370840">
                <a:tc>
                  <a:txBody>
                    <a:bodyPr/>
                    <a:lstStyle/>
                    <a:p>
                      <a:r>
                        <a:rPr lang="en-US" sz="1800" kern="1200" dirty="0" smtClean="0">
                          <a:solidFill>
                            <a:schemeClr val="dk1"/>
                          </a:solidFill>
                          <a:latin typeface="+mn-lt"/>
                          <a:ea typeface="+mn-ea"/>
                          <a:cs typeface="+mn-cs"/>
                        </a:rPr>
                        <a:t>• Use place value understanding and properties of operations to perform multi-digit arithmetic.</a:t>
                      </a:r>
                    </a:p>
                    <a:p>
                      <a:endParaRPr lang="en-US" dirty="0"/>
                    </a:p>
                  </a:txBody>
                  <a:tcPr/>
                </a:tc>
                <a:tc>
                  <a:txBody>
                    <a:bodyPr/>
                    <a:lstStyle/>
                    <a:p>
                      <a:r>
                        <a:rPr lang="en-US" sz="1800" kern="1200" dirty="0" smtClean="0">
                          <a:solidFill>
                            <a:schemeClr val="dk1"/>
                          </a:solidFill>
                          <a:latin typeface="+mn-lt"/>
                          <a:ea typeface="+mn-ea"/>
                          <a:cs typeface="+mn-cs"/>
                        </a:rPr>
                        <a:t>• Generalize place value understanding for multi-digit whole numbers.</a:t>
                      </a: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Use place value understanding and properties of operations to perform multi-digit arithmetic.</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 Understand the place value system.</a:t>
                      </a: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Perform operations with multi-digit whole numbers and with decimals to hundredths.</a:t>
                      </a:r>
                      <a:endParaRPr lang="en-US" sz="1800" kern="1200" dirty="0">
                        <a:solidFill>
                          <a:schemeClr val="dk1"/>
                        </a:solidFill>
                        <a:latin typeface="+mn-lt"/>
                        <a:ea typeface="+mn-ea"/>
                        <a:cs typeface="+mn-cs"/>
                      </a:endParaRPr>
                    </a:p>
                  </a:txBody>
                  <a:tcPr/>
                </a:tc>
              </a:tr>
            </a:tbl>
          </a:graphicData>
        </a:graphic>
      </p:graphicFrame>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146031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Number and Operations—Fractions </a:t>
            </a:r>
            <a:r>
              <a:rPr lang="en-US" sz="2800" dirty="0" smtClean="0"/>
              <a:t>(NF)</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33894613"/>
              </p:ext>
            </p:extLst>
          </p:nvPr>
        </p:nvGraphicFramePr>
        <p:xfrm>
          <a:off x="304800" y="1447800"/>
          <a:ext cx="7924800" cy="4302760"/>
        </p:xfrm>
        <a:graphic>
          <a:graphicData uri="http://schemas.openxmlformats.org/drawingml/2006/table">
            <a:tbl>
              <a:tblPr firstRow="1" bandRow="1">
                <a:tableStyleId>{5C22544A-7EE6-4342-B048-85BDC9FD1C3A}</a:tableStyleId>
              </a:tblPr>
              <a:tblGrid>
                <a:gridCol w="2590800"/>
                <a:gridCol w="2743200"/>
                <a:gridCol w="2590800"/>
              </a:tblGrid>
              <a:tr h="370840">
                <a:tc>
                  <a:txBody>
                    <a:bodyPr/>
                    <a:lstStyle/>
                    <a:p>
                      <a:r>
                        <a:rPr lang="en-US" dirty="0" smtClean="0"/>
                        <a:t>Grade</a:t>
                      </a:r>
                      <a:r>
                        <a:rPr lang="en-US" baseline="0" dirty="0" smtClean="0"/>
                        <a:t> 3</a:t>
                      </a:r>
                      <a:endParaRPr lang="en-US" dirty="0"/>
                    </a:p>
                  </a:txBody>
                  <a:tcPr/>
                </a:tc>
                <a:tc>
                  <a:txBody>
                    <a:bodyPr/>
                    <a:lstStyle/>
                    <a:p>
                      <a:r>
                        <a:rPr lang="en-US" dirty="0" smtClean="0"/>
                        <a:t>Grade 4</a:t>
                      </a:r>
                      <a:endParaRPr lang="en-US" dirty="0"/>
                    </a:p>
                  </a:txBody>
                  <a:tcPr/>
                </a:tc>
                <a:tc>
                  <a:txBody>
                    <a:bodyPr/>
                    <a:lstStyle/>
                    <a:p>
                      <a:r>
                        <a:rPr lang="en-US" dirty="0" smtClean="0"/>
                        <a:t>Grade 5</a:t>
                      </a:r>
                      <a:endParaRPr lang="en-US" dirty="0"/>
                    </a:p>
                  </a:txBody>
                  <a:tcPr/>
                </a:tc>
              </a:tr>
              <a:tr h="370840">
                <a:tc>
                  <a:txBody>
                    <a:bodyPr/>
                    <a:lstStyle/>
                    <a:p>
                      <a:r>
                        <a:rPr lang="en-US" sz="1800" kern="1200" dirty="0" smtClean="0">
                          <a:solidFill>
                            <a:schemeClr val="dk1"/>
                          </a:solidFill>
                          <a:latin typeface="+mn-lt"/>
                          <a:ea typeface="+mn-ea"/>
                          <a:cs typeface="+mn-cs"/>
                        </a:rPr>
                        <a:t>• Develop understanding of fractions as numbers.</a:t>
                      </a:r>
                    </a:p>
                    <a:p>
                      <a:endParaRPr lang="en-US" dirty="0"/>
                    </a:p>
                  </a:txBody>
                  <a:tcPr/>
                </a:tc>
                <a:tc>
                  <a:txBody>
                    <a:bodyPr/>
                    <a:lstStyle/>
                    <a:p>
                      <a:r>
                        <a:rPr lang="en-US" sz="1800" kern="1200" dirty="0" smtClean="0">
                          <a:solidFill>
                            <a:schemeClr val="dk1"/>
                          </a:solidFill>
                          <a:latin typeface="+mn-lt"/>
                          <a:ea typeface="+mn-ea"/>
                          <a:cs typeface="+mn-cs"/>
                        </a:rPr>
                        <a:t>• Extend understanding of fraction equivalence and ordering.</a:t>
                      </a: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Build fractions from unit fractions by applying and extending previous understandings of operations on whole numbers.</a:t>
                      </a: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Understand decimal notation for fractions, and compare decimal fractions.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 Use equivalent fractions as a strategy to add and subtract fractions.</a:t>
                      </a: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Apply and extend previous understandings of multiplication and division to multiply and divide fractions.</a:t>
                      </a:r>
                      <a:endParaRPr lang="en-US" sz="1800" kern="1200" dirty="0">
                        <a:solidFill>
                          <a:schemeClr val="dk1"/>
                        </a:solidFill>
                        <a:latin typeface="+mn-lt"/>
                        <a:ea typeface="+mn-ea"/>
                        <a:cs typeface="+mn-cs"/>
                      </a:endParaRPr>
                    </a:p>
                  </a:txBody>
                  <a:tcPr/>
                </a:tc>
              </a:tr>
            </a:tbl>
          </a:graphicData>
        </a:graphic>
      </p:graphicFrame>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273974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Measurement and Data </a:t>
            </a:r>
            <a:r>
              <a:rPr lang="en-US" sz="2800" dirty="0" smtClean="0"/>
              <a:t>(MD)</a:t>
            </a:r>
            <a:endParaRPr lang="en-US"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42456045"/>
              </p:ext>
            </p:extLst>
          </p:nvPr>
        </p:nvGraphicFramePr>
        <p:xfrm>
          <a:off x="381000" y="1295400"/>
          <a:ext cx="7924800" cy="4572000"/>
        </p:xfrm>
        <a:graphic>
          <a:graphicData uri="http://schemas.openxmlformats.org/drawingml/2006/table">
            <a:tbl>
              <a:tblPr firstRow="1" bandRow="1">
                <a:tableStyleId>{5C22544A-7EE6-4342-B048-85BDC9FD1C3A}</a:tableStyleId>
              </a:tblPr>
              <a:tblGrid>
                <a:gridCol w="3124200"/>
                <a:gridCol w="2362200"/>
                <a:gridCol w="2438400"/>
              </a:tblGrid>
              <a:tr h="347637">
                <a:tc>
                  <a:txBody>
                    <a:bodyPr/>
                    <a:lstStyle/>
                    <a:p>
                      <a:r>
                        <a:rPr lang="en-US" dirty="0" smtClean="0"/>
                        <a:t>Grade</a:t>
                      </a:r>
                      <a:r>
                        <a:rPr lang="en-US" baseline="0" dirty="0" smtClean="0"/>
                        <a:t> 3</a:t>
                      </a:r>
                      <a:endParaRPr lang="en-US" dirty="0"/>
                    </a:p>
                  </a:txBody>
                  <a:tcPr/>
                </a:tc>
                <a:tc>
                  <a:txBody>
                    <a:bodyPr/>
                    <a:lstStyle/>
                    <a:p>
                      <a:r>
                        <a:rPr lang="en-US" dirty="0" smtClean="0"/>
                        <a:t>Grade 4</a:t>
                      </a:r>
                      <a:endParaRPr lang="en-US" dirty="0"/>
                    </a:p>
                  </a:txBody>
                  <a:tcPr/>
                </a:tc>
                <a:tc>
                  <a:txBody>
                    <a:bodyPr/>
                    <a:lstStyle/>
                    <a:p>
                      <a:r>
                        <a:rPr lang="en-US" dirty="0" smtClean="0"/>
                        <a:t>Grade 5</a:t>
                      </a:r>
                      <a:endParaRPr lang="en-US" dirty="0"/>
                    </a:p>
                  </a:txBody>
                  <a:tcPr/>
                </a:tc>
              </a:tr>
              <a:tr h="4071962">
                <a:tc>
                  <a:txBody>
                    <a:bodyPr/>
                    <a:lstStyle/>
                    <a:p>
                      <a:r>
                        <a:rPr lang="en-US" sz="1800" kern="1200" dirty="0" smtClean="0">
                          <a:solidFill>
                            <a:schemeClr val="dk1"/>
                          </a:solidFill>
                          <a:latin typeface="+mn-lt"/>
                          <a:ea typeface="+mn-ea"/>
                          <a:cs typeface="+mn-cs"/>
                        </a:rPr>
                        <a:t>• Solve problems involving measurement and estimation of intervals of time, liquid volumes, and masses of objects.</a:t>
                      </a:r>
                    </a:p>
                    <a:p>
                      <a:r>
                        <a:rPr lang="en-US" sz="1800" kern="1200" dirty="0" smtClean="0">
                          <a:solidFill>
                            <a:schemeClr val="dk1"/>
                          </a:solidFill>
                          <a:latin typeface="+mn-lt"/>
                          <a:ea typeface="+mn-ea"/>
                          <a:cs typeface="+mn-cs"/>
                        </a:rPr>
                        <a:t>• Represent and interpret data.</a:t>
                      </a:r>
                    </a:p>
                    <a:p>
                      <a:pPr>
                        <a:buFont typeface="Arial" pitchFamily="34" charset="0"/>
                        <a:buNone/>
                      </a:pPr>
                      <a:r>
                        <a:rPr lang="en-US" sz="1800" kern="1200" dirty="0" smtClean="0">
                          <a:solidFill>
                            <a:schemeClr val="dk1"/>
                          </a:solidFill>
                          <a:latin typeface="+mn-lt"/>
                          <a:ea typeface="+mn-ea"/>
                          <a:cs typeface="+mn-cs"/>
                        </a:rPr>
                        <a:t>• Geometric measurement:</a:t>
                      </a:r>
                    </a:p>
                    <a:p>
                      <a:pPr lvl="1">
                        <a:buFont typeface="Arial" pitchFamily="34" charset="0"/>
                        <a:buChar char="•"/>
                      </a:pPr>
                      <a:r>
                        <a:rPr lang="en-US" sz="1800" kern="1200" dirty="0" smtClean="0">
                          <a:solidFill>
                            <a:schemeClr val="dk1"/>
                          </a:solidFill>
                          <a:latin typeface="+mn-lt"/>
                          <a:ea typeface="+mn-ea"/>
                          <a:cs typeface="+mn-cs"/>
                        </a:rPr>
                        <a:t>understand concepts of area and relate area to multiplication and to addition.</a:t>
                      </a:r>
                    </a:p>
                    <a:p>
                      <a:pPr lvl="1">
                        <a:buFont typeface="Arial" pitchFamily="34" charset="0"/>
                        <a:buChar char="•"/>
                      </a:pPr>
                      <a:r>
                        <a:rPr lang="en-US" sz="1800" kern="1200" dirty="0" smtClean="0">
                          <a:solidFill>
                            <a:schemeClr val="dk1"/>
                          </a:solidFill>
                          <a:latin typeface="+mn-lt"/>
                          <a:ea typeface="+mn-ea"/>
                          <a:cs typeface="+mn-cs"/>
                        </a:rPr>
                        <a:t>recognize perimeter as an attribute of plane figures and distinguish between linear and area measures.</a:t>
                      </a:r>
                    </a:p>
                  </a:txBody>
                  <a:tcPr/>
                </a:tc>
                <a:tc>
                  <a:txBody>
                    <a:bodyPr/>
                    <a:lstStyle/>
                    <a:p>
                      <a:r>
                        <a:rPr lang="en-US" sz="1800" kern="1200" dirty="0" smtClean="0">
                          <a:solidFill>
                            <a:schemeClr val="dk1"/>
                          </a:solidFill>
                          <a:latin typeface="+mn-lt"/>
                          <a:ea typeface="+mn-ea"/>
                          <a:cs typeface="+mn-cs"/>
                        </a:rPr>
                        <a:t>• Solve problems involving measurement and conversion of measurements from a larger unit to a smaller unit.</a:t>
                      </a:r>
                    </a:p>
                    <a:p>
                      <a:r>
                        <a:rPr lang="en-US" sz="1800" kern="1200" dirty="0" smtClean="0">
                          <a:solidFill>
                            <a:schemeClr val="dk1"/>
                          </a:solidFill>
                          <a:latin typeface="+mn-lt"/>
                          <a:ea typeface="+mn-ea"/>
                          <a:cs typeface="+mn-cs"/>
                        </a:rPr>
                        <a:t>• Represent and interpret data.</a:t>
                      </a:r>
                    </a:p>
                    <a:p>
                      <a:pPr lvl="0"/>
                      <a:r>
                        <a:rPr lang="en-US" sz="1800" kern="1200" dirty="0" smtClean="0">
                          <a:solidFill>
                            <a:schemeClr val="dk1"/>
                          </a:solidFill>
                          <a:latin typeface="+mn-lt"/>
                          <a:ea typeface="+mn-ea"/>
                          <a:cs typeface="+mn-cs"/>
                        </a:rPr>
                        <a:t>• Geometric measurement: understand concepts of angle and measure angles.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 Convert like measurement units within a given measurement system.</a:t>
                      </a:r>
                    </a:p>
                    <a:p>
                      <a:r>
                        <a:rPr lang="en-US" sz="1800" kern="1200" dirty="0" smtClean="0">
                          <a:solidFill>
                            <a:schemeClr val="dk1"/>
                          </a:solidFill>
                          <a:latin typeface="+mn-lt"/>
                          <a:ea typeface="+mn-ea"/>
                          <a:cs typeface="+mn-cs"/>
                        </a:rPr>
                        <a:t>• Represent and interpret data.</a:t>
                      </a:r>
                    </a:p>
                    <a:p>
                      <a:r>
                        <a:rPr lang="en-US" sz="1800" kern="1200" dirty="0" smtClean="0">
                          <a:solidFill>
                            <a:schemeClr val="dk1"/>
                          </a:solidFill>
                          <a:latin typeface="+mn-lt"/>
                          <a:ea typeface="+mn-ea"/>
                          <a:cs typeface="+mn-cs"/>
                        </a:rPr>
                        <a:t>• Geometric measurement: understand concepts of volume and relate volume to multiplication and to addition.</a:t>
                      </a:r>
                      <a:endParaRPr lang="en-US" sz="1800" kern="1200" dirty="0">
                        <a:solidFill>
                          <a:schemeClr val="dk1"/>
                        </a:solidFill>
                        <a:latin typeface="+mn-lt"/>
                        <a:ea typeface="+mn-ea"/>
                        <a:cs typeface="+mn-cs"/>
                      </a:endParaRPr>
                    </a:p>
                  </a:txBody>
                  <a:tcPr/>
                </a:tc>
              </a:tr>
            </a:tbl>
          </a:graphicData>
        </a:graphic>
      </p:graphicFrame>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26086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Geometry </a:t>
            </a:r>
            <a:r>
              <a:rPr lang="en-US" sz="2800" dirty="0" smtClean="0"/>
              <a:t>(G)</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96852131"/>
              </p:ext>
            </p:extLst>
          </p:nvPr>
        </p:nvGraphicFramePr>
        <p:xfrm>
          <a:off x="304800" y="1524000"/>
          <a:ext cx="7924800" cy="4035989"/>
        </p:xfrm>
        <a:graphic>
          <a:graphicData uri="http://schemas.openxmlformats.org/drawingml/2006/table">
            <a:tbl>
              <a:tblPr firstRow="1" bandRow="1">
                <a:tableStyleId>{5C22544A-7EE6-4342-B048-85BDC9FD1C3A}</a:tableStyleId>
              </a:tblPr>
              <a:tblGrid>
                <a:gridCol w="2590800"/>
                <a:gridCol w="2667000"/>
                <a:gridCol w="2667000"/>
              </a:tblGrid>
              <a:tr h="292171">
                <a:tc>
                  <a:txBody>
                    <a:bodyPr/>
                    <a:lstStyle/>
                    <a:p>
                      <a:r>
                        <a:rPr lang="en-US" dirty="0" smtClean="0"/>
                        <a:t>Grade</a:t>
                      </a:r>
                      <a:r>
                        <a:rPr lang="en-US" baseline="0" dirty="0" smtClean="0"/>
                        <a:t> 3</a:t>
                      </a:r>
                      <a:endParaRPr lang="en-US" dirty="0"/>
                    </a:p>
                  </a:txBody>
                  <a:tcPr/>
                </a:tc>
                <a:tc>
                  <a:txBody>
                    <a:bodyPr/>
                    <a:lstStyle/>
                    <a:p>
                      <a:r>
                        <a:rPr lang="en-US" dirty="0" smtClean="0"/>
                        <a:t>Grade 4</a:t>
                      </a:r>
                      <a:endParaRPr lang="en-US" dirty="0"/>
                    </a:p>
                  </a:txBody>
                  <a:tcPr/>
                </a:tc>
                <a:tc>
                  <a:txBody>
                    <a:bodyPr/>
                    <a:lstStyle/>
                    <a:p>
                      <a:r>
                        <a:rPr lang="en-US" dirty="0" smtClean="0"/>
                        <a:t>Grade 5</a:t>
                      </a:r>
                      <a:endParaRPr lang="en-US" dirty="0"/>
                    </a:p>
                  </a:txBody>
                  <a:tcPr/>
                </a:tc>
              </a:tr>
              <a:tr h="3670229">
                <a:tc>
                  <a:txBody>
                    <a:bodyPr/>
                    <a:lstStyle/>
                    <a:p>
                      <a:r>
                        <a:rPr lang="en-US" sz="1800" kern="1200" dirty="0" smtClean="0">
                          <a:solidFill>
                            <a:schemeClr val="dk1"/>
                          </a:solidFill>
                          <a:latin typeface="+mn-lt"/>
                          <a:ea typeface="+mn-ea"/>
                          <a:cs typeface="+mn-cs"/>
                        </a:rPr>
                        <a:t>• Reason with shapes and their attributes.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 Draw and identify lines and angles, and classify shapes by properties of their lines and angles.</a:t>
                      </a:r>
                      <a:endParaRPr lang="en-US" sz="1800" kern="1200" dirty="0">
                        <a:solidFill>
                          <a:schemeClr val="dk1"/>
                        </a:solidFill>
                        <a:latin typeface="+mn-lt"/>
                        <a:ea typeface="+mn-ea"/>
                        <a:cs typeface="+mn-cs"/>
                      </a:endParaRPr>
                    </a:p>
                  </a:txBody>
                  <a:tcPr/>
                </a:tc>
                <a:tc>
                  <a:txBody>
                    <a:bodyPr/>
                    <a:lstStyle/>
                    <a:p>
                      <a:r>
                        <a:rPr lang="en-US" sz="1800" kern="1200" dirty="0" smtClean="0">
                          <a:solidFill>
                            <a:schemeClr val="dk1"/>
                          </a:solidFill>
                          <a:latin typeface="+mn-lt"/>
                          <a:ea typeface="+mn-ea"/>
                          <a:cs typeface="+mn-cs"/>
                        </a:rPr>
                        <a:t>• Graph points on the coordinate plane to solve real-world and mathematical problems.</a:t>
                      </a:r>
                    </a:p>
                    <a:p>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 Classify two-dimensional figures into categories based on their properties.</a:t>
                      </a:r>
                      <a:endParaRPr lang="en-US" sz="1800" kern="1200" dirty="0">
                        <a:solidFill>
                          <a:schemeClr val="dk1"/>
                        </a:solidFill>
                        <a:latin typeface="+mn-lt"/>
                        <a:ea typeface="+mn-ea"/>
                        <a:cs typeface="+mn-cs"/>
                      </a:endParaRPr>
                    </a:p>
                  </a:txBody>
                  <a:tcPr/>
                </a:tc>
              </a:tr>
            </a:tbl>
          </a:graphicData>
        </a:graphic>
      </p:graphicFrame>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120450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Examining a cluster</a:t>
            </a:r>
            <a:endParaRPr lang="en-US" sz="3600" dirty="0"/>
          </a:p>
        </p:txBody>
      </p:sp>
      <p:sp>
        <p:nvSpPr>
          <p:cNvPr id="3" name="Content Placeholder 2"/>
          <p:cNvSpPr>
            <a:spLocks noGrp="1"/>
          </p:cNvSpPr>
          <p:nvPr>
            <p:ph idx="1"/>
          </p:nvPr>
        </p:nvSpPr>
        <p:spPr>
          <a:xfrm>
            <a:off x="4191000" y="1295400"/>
            <a:ext cx="4038600" cy="4343400"/>
          </a:xfrm>
        </p:spPr>
        <p:txBody>
          <a:bodyPr>
            <a:noAutofit/>
          </a:bodyPr>
          <a:lstStyle/>
          <a:p>
            <a:pPr>
              <a:buNone/>
            </a:pPr>
            <a:r>
              <a:rPr lang="en-US" sz="2400" b="1" dirty="0" smtClean="0"/>
              <a:t>Clusters </a:t>
            </a:r>
            <a:endParaRPr lang="en-US" sz="2400" dirty="0" smtClean="0"/>
          </a:p>
          <a:p>
            <a:pPr lvl="1">
              <a:buClr>
                <a:schemeClr val="accent1"/>
              </a:buClr>
            </a:pPr>
            <a:r>
              <a:rPr lang="en-US" dirty="0" smtClean="0"/>
              <a:t>Generalize place value understanding for multi-digit whole numbers.</a:t>
            </a:r>
          </a:p>
          <a:p>
            <a:pPr lvl="1">
              <a:buClr>
                <a:schemeClr val="accent1"/>
              </a:buClr>
            </a:pPr>
            <a:r>
              <a:rPr lang="en-US" dirty="0" smtClean="0"/>
              <a:t>Use place value understanding and properties of operations to preform multi-digit arithmetic.</a:t>
            </a:r>
            <a:r>
              <a:rPr lang="en-US" sz="2400" dirty="0" smtClean="0"/>
              <a:t/>
            </a:r>
            <a:br>
              <a:rPr lang="en-US" sz="2400" dirty="0" smtClean="0"/>
            </a:br>
            <a:endParaRPr lang="en-US" sz="1800" dirty="0" smtClean="0"/>
          </a:p>
          <a:p>
            <a:pPr marL="114300" indent="0">
              <a:buNone/>
            </a:pPr>
            <a:r>
              <a:rPr lang="en-US" sz="2000" dirty="0" smtClean="0"/>
              <a:t>The standards grouped under the clusters are even more closely related.</a:t>
            </a:r>
          </a:p>
        </p:txBody>
      </p:sp>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8" name="Right Brace 7"/>
          <p:cNvSpPr/>
          <p:nvPr/>
        </p:nvSpPr>
        <p:spPr>
          <a:xfrm>
            <a:off x="3654846" y="1975897"/>
            <a:ext cx="609600" cy="2912838"/>
          </a:xfrm>
          <a:prstGeom prst="rightBrace">
            <a:avLst>
              <a:gd name="adj1" fmla="val 44397"/>
              <a:gd name="adj2" fmla="val 8488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07"/>
          <a:stretch/>
        </p:blipFill>
        <p:spPr bwMode="auto">
          <a:xfrm>
            <a:off x="752961" y="1308252"/>
            <a:ext cx="2904639" cy="470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80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Mathematical Content Standards </a:t>
            </a:r>
            <a:r>
              <a:rPr lang="en-US" sz="3600" dirty="0" smtClean="0"/>
              <a:t>Overview</a:t>
            </a:r>
            <a:endParaRPr lang="en-US" sz="3600" dirty="0"/>
          </a:p>
        </p:txBody>
      </p:sp>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idx="1"/>
          </p:nvPr>
        </p:nvSpPr>
        <p:spPr/>
        <p:txBody>
          <a:bodyPr/>
          <a:lstStyle/>
          <a:p>
            <a:r>
              <a:rPr lang="en-US" dirty="0" smtClean="0"/>
              <a:t>Provides the domains and clusters by each of the grade span</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7981950" cy="298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951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Closer Look at Standards (6-8)</a:t>
            </a:r>
            <a:endParaRPr lang="en-US" sz="3600" dirty="0"/>
          </a:p>
        </p:txBody>
      </p:sp>
      <p:sp>
        <p:nvSpPr>
          <p:cNvPr id="7"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TextBox 5"/>
          <p:cNvSpPr txBox="1"/>
          <p:nvPr/>
        </p:nvSpPr>
        <p:spPr>
          <a:xfrm>
            <a:off x="6781800" y="1371600"/>
            <a:ext cx="1066800" cy="369332"/>
          </a:xfrm>
          <a:prstGeom prst="rect">
            <a:avLst/>
          </a:prstGeom>
          <a:noFill/>
        </p:spPr>
        <p:txBody>
          <a:bodyPr wrap="square" rtlCol="0">
            <a:spAutoFit/>
          </a:bodyPr>
          <a:lstStyle/>
          <a:p>
            <a:r>
              <a:rPr lang="en-US" dirty="0" smtClean="0"/>
              <a:t>Domain</a:t>
            </a:r>
            <a:endParaRPr lang="en-US" dirty="0"/>
          </a:p>
        </p:txBody>
      </p:sp>
      <p:sp>
        <p:nvSpPr>
          <p:cNvPr id="12" name="TextBox 11"/>
          <p:cNvSpPr txBox="1"/>
          <p:nvPr/>
        </p:nvSpPr>
        <p:spPr>
          <a:xfrm>
            <a:off x="7162800" y="3440668"/>
            <a:ext cx="1066800" cy="369332"/>
          </a:xfrm>
          <a:prstGeom prst="rect">
            <a:avLst/>
          </a:prstGeom>
          <a:noFill/>
        </p:spPr>
        <p:txBody>
          <a:bodyPr wrap="square" rtlCol="0">
            <a:spAutoFit/>
          </a:bodyPr>
          <a:lstStyle/>
          <a:p>
            <a:r>
              <a:rPr lang="en-US" dirty="0" smtClean="0"/>
              <a:t>Clusters</a:t>
            </a:r>
            <a:endParaRPr lang="en-US" dirty="0"/>
          </a:p>
        </p:txBody>
      </p:sp>
      <p:cxnSp>
        <p:nvCxnSpPr>
          <p:cNvPr id="20" name="Straight Arrow Connector 19"/>
          <p:cNvCxnSpPr>
            <a:endCxn id="26" idx="1"/>
          </p:cNvCxnSpPr>
          <p:nvPr/>
        </p:nvCxnSpPr>
        <p:spPr>
          <a:xfrm flipH="1" flipV="1">
            <a:off x="6781800" y="2633131"/>
            <a:ext cx="533400" cy="795869"/>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2" name="Straight Arrow Connector 21"/>
          <p:cNvCxnSpPr>
            <a:endCxn id="28" idx="1"/>
          </p:cNvCxnSpPr>
          <p:nvPr/>
        </p:nvCxnSpPr>
        <p:spPr>
          <a:xfrm flipH="1">
            <a:off x="6781800" y="3810000"/>
            <a:ext cx="457200" cy="11430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26" name="Right Brace 25"/>
          <p:cNvSpPr/>
          <p:nvPr/>
        </p:nvSpPr>
        <p:spPr>
          <a:xfrm>
            <a:off x="6477000" y="1752600"/>
            <a:ext cx="304800" cy="1828800"/>
          </a:xfrm>
          <a:prstGeom prst="rightBrace">
            <a:avLst>
              <a:gd name="adj1" fmla="val 8333"/>
              <a:gd name="adj2" fmla="val 4814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p:cNvSpPr/>
          <p:nvPr/>
        </p:nvSpPr>
        <p:spPr>
          <a:xfrm>
            <a:off x="6477000" y="3810000"/>
            <a:ext cx="304800" cy="228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37672"/>
            <a:ext cx="5181600" cy="50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5943600" y="1556266"/>
            <a:ext cx="83820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613178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Closer Look at Standards (6-8)</a:t>
            </a:r>
            <a:endParaRPr lang="en-US" sz="3600" dirty="0"/>
          </a:p>
        </p:txBody>
      </p:sp>
      <p:sp>
        <p:nvSpPr>
          <p:cNvPr id="7"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37" name="TextBox 36"/>
          <p:cNvSpPr txBox="1"/>
          <p:nvPr/>
        </p:nvSpPr>
        <p:spPr>
          <a:xfrm>
            <a:off x="746393" y="1903298"/>
            <a:ext cx="1066800" cy="369332"/>
          </a:xfrm>
          <a:prstGeom prst="rect">
            <a:avLst/>
          </a:prstGeom>
          <a:noFill/>
        </p:spPr>
        <p:txBody>
          <a:bodyPr wrap="square" rtlCol="0">
            <a:spAutoFit/>
          </a:bodyPr>
          <a:lstStyle/>
          <a:p>
            <a:r>
              <a:rPr lang="en-US" dirty="0" smtClean="0"/>
              <a:t>Example</a:t>
            </a:r>
            <a:endParaRPr lang="en-US" dirty="0"/>
          </a:p>
        </p:txBody>
      </p:sp>
      <p:cxnSp>
        <p:nvCxnSpPr>
          <p:cNvPr id="39" name="Straight Arrow Connector 38"/>
          <p:cNvCxnSpPr>
            <a:stCxn id="37" idx="3"/>
          </p:cNvCxnSpPr>
          <p:nvPr/>
        </p:nvCxnSpPr>
        <p:spPr>
          <a:xfrm>
            <a:off x="1813193" y="2087964"/>
            <a:ext cx="701407" cy="27423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40" name="TextBox 39"/>
          <p:cNvSpPr txBox="1"/>
          <p:nvPr/>
        </p:nvSpPr>
        <p:spPr>
          <a:xfrm>
            <a:off x="749441" y="4004057"/>
            <a:ext cx="1063752" cy="369332"/>
          </a:xfrm>
          <a:prstGeom prst="rect">
            <a:avLst/>
          </a:prstGeom>
          <a:noFill/>
        </p:spPr>
        <p:txBody>
          <a:bodyPr wrap="square" rtlCol="0">
            <a:spAutoFit/>
          </a:bodyPr>
          <a:lstStyle/>
          <a:p>
            <a:r>
              <a:rPr lang="en-US" dirty="0" smtClean="0"/>
              <a:t>Subparts</a:t>
            </a:r>
            <a:endParaRPr lang="en-US" dirty="0"/>
          </a:p>
        </p:txBody>
      </p:sp>
      <p:cxnSp>
        <p:nvCxnSpPr>
          <p:cNvPr id="68" name="Straight Arrow Connector 67"/>
          <p:cNvCxnSpPr/>
          <p:nvPr/>
        </p:nvCxnSpPr>
        <p:spPr>
          <a:xfrm flipV="1">
            <a:off x="1813193" y="3232599"/>
            <a:ext cx="625207" cy="99066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7" name="Straight Arrow Connector 86"/>
          <p:cNvCxnSpPr/>
          <p:nvPr/>
        </p:nvCxnSpPr>
        <p:spPr>
          <a:xfrm flipV="1">
            <a:off x="1828800" y="3749963"/>
            <a:ext cx="685800" cy="473303"/>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3" name="Straight Arrow Connector 92"/>
          <p:cNvCxnSpPr/>
          <p:nvPr/>
        </p:nvCxnSpPr>
        <p:spPr>
          <a:xfrm>
            <a:off x="1828800" y="4223266"/>
            <a:ext cx="707834" cy="70494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37672"/>
            <a:ext cx="5181600" cy="50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5929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Strong Foundation for Algebra</a:t>
            </a:r>
            <a:endParaRPr lang="en-US" sz="3600" dirty="0"/>
          </a:p>
        </p:txBody>
      </p:sp>
      <p:sp>
        <p:nvSpPr>
          <p:cNvPr id="3" name="Content Placeholder 2"/>
          <p:cNvSpPr>
            <a:spLocks noGrp="1"/>
          </p:cNvSpPr>
          <p:nvPr>
            <p:ph idx="1"/>
          </p:nvPr>
        </p:nvSpPr>
        <p:spPr>
          <a:xfrm>
            <a:off x="1219200" y="1600200"/>
            <a:ext cx="7086600" cy="4191000"/>
          </a:xfrm>
        </p:spPr>
        <p:txBody>
          <a:bodyPr>
            <a:normAutofit fontScale="92500" lnSpcReduction="20000"/>
          </a:bodyPr>
          <a:lstStyle/>
          <a:p>
            <a:pPr>
              <a:buNone/>
            </a:pPr>
            <a:r>
              <a:rPr lang="en-US" sz="2400" dirty="0" smtClean="0"/>
              <a:t>Through the K-8 Standards Progression</a:t>
            </a:r>
          </a:p>
          <a:p>
            <a:pPr>
              <a:buNone/>
            </a:pPr>
            <a:endParaRPr lang="en-US" sz="2400" dirty="0" smtClean="0"/>
          </a:p>
          <a:p>
            <a:r>
              <a:rPr lang="en-US" sz="2400" dirty="0" smtClean="0"/>
              <a:t>Focus on number, operations, and fractions in early grades</a:t>
            </a:r>
          </a:p>
          <a:p>
            <a:endParaRPr lang="en-US" sz="2400" dirty="0" smtClean="0"/>
          </a:p>
          <a:p>
            <a:r>
              <a:rPr lang="en-US" sz="2400" dirty="0" smtClean="0"/>
              <a:t>Increased attention to proportionality, probability and statistics in middle grades</a:t>
            </a:r>
          </a:p>
          <a:p>
            <a:endParaRPr lang="en-US" sz="2400" dirty="0" smtClean="0"/>
          </a:p>
          <a:p>
            <a:r>
              <a:rPr lang="en-US" sz="2400" dirty="0" smtClean="0"/>
              <a:t>In depth study of linear algebra and introductions of functions in Grade 8</a:t>
            </a:r>
          </a:p>
          <a:p>
            <a:endParaRPr lang="en-US" sz="2400" dirty="0" smtClean="0"/>
          </a:p>
          <a:p>
            <a:r>
              <a:rPr lang="en-US" sz="2400" dirty="0" smtClean="0"/>
              <a:t>Provide good preparation for high school mathematics</a:t>
            </a:r>
          </a:p>
          <a:p>
            <a:pPr>
              <a:buNone/>
            </a:pPr>
            <a:endParaRPr lang="en-US" sz="2400" dirty="0" smtClean="0"/>
          </a:p>
        </p:txBody>
      </p:sp>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266441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792162"/>
          </a:xfrm>
        </p:spPr>
        <p:txBody>
          <a:bodyPr/>
          <a:lstStyle/>
          <a:p>
            <a:r>
              <a:rPr lang="en-US" sz="3600" dirty="0" smtClean="0"/>
              <a:t>Shifts in Mathematics</a:t>
            </a:r>
            <a:endParaRPr lang="en-US" sz="3600" dirty="0"/>
          </a:p>
        </p:txBody>
      </p:sp>
      <p:sp>
        <p:nvSpPr>
          <p:cNvPr id="3" name="Content Placeholder 2"/>
          <p:cNvSpPr>
            <a:spLocks noGrp="1"/>
          </p:cNvSpPr>
          <p:nvPr>
            <p:ph idx="1"/>
          </p:nvPr>
        </p:nvSpPr>
        <p:spPr>
          <a:xfrm>
            <a:off x="228600" y="1371600"/>
            <a:ext cx="8423931" cy="5181600"/>
          </a:xfrm>
        </p:spPr>
        <p:txBody>
          <a:bodyPr>
            <a:normAutofit/>
          </a:bodyPr>
          <a:lstStyle/>
          <a:p>
            <a:pPr marL="571500" lvl="0" indent="-457200">
              <a:buFont typeface="+mj-lt"/>
              <a:buAutoNum type="arabicPeriod"/>
            </a:pPr>
            <a:r>
              <a:rPr lang="en-US" sz="2800" b="1" dirty="0" smtClean="0"/>
              <a:t>Focus</a:t>
            </a:r>
            <a:r>
              <a:rPr lang="en-US" sz="2800" dirty="0"/>
              <a:t>: 2-3 topics </a:t>
            </a:r>
            <a:r>
              <a:rPr lang="en-US" sz="2800" dirty="0" smtClean="0"/>
              <a:t>focused on deeply in each grade.</a:t>
            </a:r>
          </a:p>
          <a:p>
            <a:pPr marL="571500" lvl="0" indent="-457200">
              <a:buFont typeface="+mj-lt"/>
              <a:buAutoNum type="arabicPeriod"/>
            </a:pPr>
            <a:endParaRPr lang="en-US" sz="2800" dirty="0"/>
          </a:p>
          <a:p>
            <a:pPr marL="571500" lvl="0" indent="-457200">
              <a:buFont typeface="+mj-lt"/>
              <a:buAutoNum type="arabicPeriod"/>
            </a:pPr>
            <a:r>
              <a:rPr lang="en-US" sz="2800" b="1" dirty="0"/>
              <a:t>Coherence</a:t>
            </a:r>
            <a:r>
              <a:rPr lang="en-US" sz="2800" dirty="0"/>
              <a:t>: Concepts logically connected from one grade to the next and linked to other major topics within the </a:t>
            </a:r>
            <a:r>
              <a:rPr lang="en-US" sz="2800" dirty="0" smtClean="0"/>
              <a:t>grade.</a:t>
            </a:r>
            <a:endParaRPr lang="en-US" sz="2800" dirty="0"/>
          </a:p>
          <a:p>
            <a:pPr marL="571500" lvl="0" indent="-457200">
              <a:buFont typeface="+mj-lt"/>
              <a:buAutoNum type="arabicPeriod"/>
            </a:pPr>
            <a:endParaRPr lang="en-US" sz="2800" b="1" dirty="0" smtClean="0"/>
          </a:p>
          <a:p>
            <a:pPr marL="571500" lvl="0" indent="-457200">
              <a:buFont typeface="+mj-lt"/>
              <a:buAutoNum type="arabicPeriod"/>
            </a:pPr>
            <a:r>
              <a:rPr lang="en-US" sz="2800" b="1" dirty="0" smtClean="0"/>
              <a:t>Rigor</a:t>
            </a:r>
            <a:r>
              <a:rPr lang="en-US" sz="2800" dirty="0"/>
              <a:t>: Fluency with arithmetic, application of knowledge to real-world situations, and deep understanding of mathematical </a:t>
            </a:r>
            <a:r>
              <a:rPr lang="en-US" sz="2800" dirty="0" smtClean="0"/>
              <a:t>concepts.</a:t>
            </a:r>
            <a:endParaRPr lang="en-US" sz="2800" dirty="0"/>
          </a:p>
          <a:p>
            <a:pPr marL="114300" indent="0">
              <a:buNone/>
            </a:pPr>
            <a:endParaRPr lang="en-US" sz="2800" dirty="0"/>
          </a:p>
        </p:txBody>
      </p:sp>
    </p:spTree>
    <p:extLst>
      <p:ext uri="{BB962C8B-B14F-4D97-AF65-F5344CB8AC3E}">
        <p14:creationId xmlns:p14="http://schemas.microsoft.com/office/powerpoint/2010/main" val="3952895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High School Standards for Math Content</a:t>
            </a:r>
            <a:endParaRPr lang="en-US" sz="3600" dirty="0"/>
          </a:p>
        </p:txBody>
      </p:sp>
      <p:sp>
        <p:nvSpPr>
          <p:cNvPr id="3" name="Content Placeholder 2"/>
          <p:cNvSpPr>
            <a:spLocks noGrp="1"/>
          </p:cNvSpPr>
          <p:nvPr>
            <p:ph sz="quarter" idx="1"/>
          </p:nvPr>
        </p:nvSpPr>
        <p:spPr>
          <a:xfrm>
            <a:off x="612648" y="1676400"/>
            <a:ext cx="3502152" cy="3581400"/>
          </a:xfrm>
        </p:spPr>
        <p:txBody>
          <a:bodyPr>
            <a:normAutofit lnSpcReduction="10000"/>
          </a:bodyPr>
          <a:lstStyle/>
          <a:p>
            <a:r>
              <a:rPr lang="en-US" sz="2400" dirty="0" smtClean="0"/>
              <a:t>Organized in six Conceptual Categories</a:t>
            </a:r>
          </a:p>
          <a:p>
            <a:pPr lvl="1">
              <a:buClr>
                <a:schemeClr val="accent1"/>
              </a:buClr>
            </a:pPr>
            <a:r>
              <a:rPr lang="en-US" dirty="0" smtClean="0"/>
              <a:t>These crosses course boundaries</a:t>
            </a:r>
          </a:p>
          <a:p>
            <a:pPr lvl="1">
              <a:buClr>
                <a:schemeClr val="accent1"/>
              </a:buClr>
            </a:pPr>
            <a:r>
              <a:rPr lang="en-US" dirty="0" smtClean="0"/>
              <a:t>Span all the high school years 9-12</a:t>
            </a:r>
          </a:p>
          <a:p>
            <a:pPr lvl="1">
              <a:buClr>
                <a:schemeClr val="accent1"/>
              </a:buClr>
            </a:pPr>
            <a:r>
              <a:rPr lang="en-US" dirty="0" smtClean="0"/>
              <a:t>Narrative highlights key information</a:t>
            </a:r>
          </a:p>
        </p:txBody>
      </p:sp>
      <p:sp>
        <p:nvSpPr>
          <p:cNvPr id="4" name="Content Placeholder 3"/>
          <p:cNvSpPr>
            <a:spLocks noGrp="1"/>
          </p:cNvSpPr>
          <p:nvPr>
            <p:ph sz="quarter" idx="2"/>
          </p:nvPr>
        </p:nvSpPr>
        <p:spPr>
          <a:xfrm>
            <a:off x="4572000" y="2209800"/>
            <a:ext cx="3352800" cy="3225723"/>
          </a:xfrm>
        </p:spPr>
        <p:txBody>
          <a:bodyPr>
            <a:normAutofit lnSpcReduction="10000"/>
          </a:bodyPr>
          <a:lstStyle/>
          <a:p>
            <a:pPr>
              <a:buNone/>
            </a:pPr>
            <a:endParaRPr lang="en-US" sz="2400" dirty="0" smtClean="0"/>
          </a:p>
          <a:p>
            <a:pPr>
              <a:buNone/>
            </a:pPr>
            <a:r>
              <a:rPr lang="en-US" sz="2200" dirty="0" smtClean="0"/>
              <a:t>Conceptual Categories</a:t>
            </a:r>
          </a:p>
          <a:p>
            <a:r>
              <a:rPr lang="en-US" sz="2200" dirty="0" smtClean="0"/>
              <a:t>Number &amp; Quantity</a:t>
            </a:r>
          </a:p>
          <a:p>
            <a:r>
              <a:rPr lang="en-US" sz="2200" dirty="0" smtClean="0"/>
              <a:t>Algebra</a:t>
            </a:r>
          </a:p>
          <a:p>
            <a:r>
              <a:rPr lang="en-US" sz="2200" dirty="0" smtClean="0"/>
              <a:t>Functions</a:t>
            </a:r>
          </a:p>
          <a:p>
            <a:r>
              <a:rPr lang="en-US" sz="2200" dirty="0" smtClean="0"/>
              <a:t>Modeling </a:t>
            </a:r>
          </a:p>
          <a:p>
            <a:r>
              <a:rPr lang="en-US" sz="2200" dirty="0" smtClean="0"/>
              <a:t>Geometry</a:t>
            </a:r>
          </a:p>
          <a:p>
            <a:r>
              <a:rPr lang="en-US" sz="2200" dirty="0" smtClean="0"/>
              <a:t>Statistics &amp; Probability</a:t>
            </a:r>
          </a:p>
        </p:txBody>
      </p:sp>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188820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High School Standards for Math Content</a:t>
            </a:r>
            <a:endParaRPr lang="en-US" sz="3600" dirty="0"/>
          </a:p>
        </p:txBody>
      </p:sp>
      <p:sp>
        <p:nvSpPr>
          <p:cNvPr id="3" name="Content Placeholder 2"/>
          <p:cNvSpPr>
            <a:spLocks noGrp="1"/>
          </p:cNvSpPr>
          <p:nvPr>
            <p:ph sz="quarter" idx="1"/>
          </p:nvPr>
        </p:nvSpPr>
        <p:spPr>
          <a:xfrm>
            <a:off x="457200" y="1219200"/>
            <a:ext cx="5943600" cy="4937760"/>
          </a:xfrm>
        </p:spPr>
        <p:txBody>
          <a:bodyPr>
            <a:normAutofit/>
          </a:bodyPr>
          <a:lstStyle/>
          <a:p>
            <a:endParaRPr lang="en-US" sz="2400" dirty="0" smtClean="0"/>
          </a:p>
          <a:p>
            <a:r>
              <a:rPr lang="en-US" dirty="0" smtClean="0"/>
              <a:t>Standards</a:t>
            </a:r>
          </a:p>
          <a:p>
            <a:pPr lvl="1">
              <a:buClr>
                <a:schemeClr val="accent1"/>
              </a:buClr>
            </a:pPr>
            <a:r>
              <a:rPr lang="en-US" dirty="0" smtClean="0"/>
              <a:t>Majority are core for </a:t>
            </a:r>
            <a:r>
              <a:rPr lang="en-US" u="sng" dirty="0" smtClean="0"/>
              <a:t>all</a:t>
            </a:r>
            <a:r>
              <a:rPr lang="en-US" dirty="0" smtClean="0"/>
              <a:t> students</a:t>
            </a:r>
          </a:p>
          <a:p>
            <a:pPr lvl="1">
              <a:buClr>
                <a:schemeClr val="accent1"/>
              </a:buClr>
            </a:pPr>
            <a:r>
              <a:rPr lang="en-US" sz="2100" dirty="0" smtClean="0"/>
              <a:t>+ Additional standards for advanced courses to prepare</a:t>
            </a:r>
            <a:r>
              <a:rPr lang="en-US" sz="2000" dirty="0" smtClean="0"/>
              <a:t> students to take courses such as calculus, discrete mathematics, or advanced statistics.</a:t>
            </a:r>
          </a:p>
          <a:p>
            <a:pPr lvl="1">
              <a:buClr>
                <a:schemeClr val="accent1"/>
              </a:buClr>
            </a:pPr>
            <a:r>
              <a:rPr lang="en-US" sz="2000" dirty="0" smtClean="0"/>
              <a:t>* Standards indicate connection to Modeling threaded throughout the other domains.</a:t>
            </a:r>
            <a:endParaRPr lang="en-US" sz="2100" dirty="0" smtClean="0"/>
          </a:p>
        </p:txBody>
      </p:sp>
      <p:sp>
        <p:nvSpPr>
          <p:cNvPr id="6" name="Slide Number Placeholder 4"/>
          <p:cNvSpPr txBox="1">
            <a:spLocks/>
          </p:cNvSpPr>
          <p:nvPr/>
        </p:nvSpPr>
        <p:spPr>
          <a:xfrm>
            <a:off x="612648" y="6356350"/>
            <a:ext cx="1981200" cy="365760"/>
          </a:xfrm>
          <a:prstGeom prst="rect">
            <a:avLst/>
          </a:prstGeom>
        </p:spPr>
        <p:txBody>
          <a:bodyPr vert="horz"/>
          <a:lstStyle/>
          <a:p>
            <a:pPr>
              <a:defRPr/>
            </a:pPr>
            <a:fld id="{F222D228-4005-4149-BE88-DD95558ED268}" type="slidenum">
              <a:rPr lang="en-US" sz="1400" smtClean="0">
                <a:solidFill>
                  <a:srgbClr val="1F497D"/>
                </a:solidFill>
              </a:rPr>
              <a:pPr>
                <a:defRPr/>
              </a:pPr>
              <a:t>21</a:t>
            </a:fld>
            <a:endParaRPr lang="en-US" sz="1400" dirty="0">
              <a:solidFill>
                <a:srgbClr val="1F497D"/>
              </a:solidFill>
            </a:endParaRPr>
          </a:p>
        </p:txBody>
      </p:sp>
    </p:spTree>
    <p:extLst>
      <p:ext uri="{BB962C8B-B14F-4D97-AF65-F5344CB8AC3E}">
        <p14:creationId xmlns:p14="http://schemas.microsoft.com/office/powerpoint/2010/main" val="3354981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Shift #1 Focus - Modeling </a:t>
            </a:r>
            <a:endParaRPr lang="en-US" sz="3600" dirty="0"/>
          </a:p>
        </p:txBody>
      </p:sp>
      <p:sp>
        <p:nvSpPr>
          <p:cNvPr id="3" name="Content Placeholder 2"/>
          <p:cNvSpPr>
            <a:spLocks noGrp="1"/>
          </p:cNvSpPr>
          <p:nvPr>
            <p:ph idx="1"/>
          </p:nvPr>
        </p:nvSpPr>
        <p:spPr>
          <a:xfrm>
            <a:off x="838200" y="4724400"/>
            <a:ext cx="7696200" cy="1447800"/>
          </a:xfrm>
        </p:spPr>
        <p:txBody>
          <a:bodyPr>
            <a:normAutofit/>
          </a:bodyPr>
          <a:lstStyle/>
          <a:p>
            <a:r>
              <a:rPr lang="en-US" sz="2800" dirty="0" smtClean="0"/>
              <a:t>Each conceptual category has a narrative</a:t>
            </a:r>
          </a:p>
          <a:p>
            <a:r>
              <a:rPr lang="en-US" sz="2800" dirty="0" smtClean="0"/>
              <a:t>Highlights key information</a:t>
            </a:r>
            <a:endParaRPr lang="en-US" sz="2500" dirty="0" smtClean="0"/>
          </a:p>
          <a:p>
            <a:pPr>
              <a:buNone/>
            </a:pPr>
            <a:endParaRPr lang="en-US" sz="2800" dirty="0" smtClean="0"/>
          </a:p>
          <a:p>
            <a:endParaRPr lang="en-US" sz="2800" dirty="0" smtClean="0"/>
          </a:p>
          <a:p>
            <a:endParaRPr lang="en-US" sz="2800" dirty="0" smtClean="0"/>
          </a:p>
        </p:txBody>
      </p:sp>
      <p:pic>
        <p:nvPicPr>
          <p:cNvPr id="5" name="Picture 4"/>
          <p:cNvPicPr/>
          <p:nvPr/>
        </p:nvPicPr>
        <p:blipFill>
          <a:blip r:embed="rId3" cstate="print"/>
          <a:srcRect l="3799" t="12931" r="55976" b="36768"/>
          <a:stretch>
            <a:fillRect/>
          </a:stretch>
        </p:blipFill>
        <p:spPr bwMode="auto">
          <a:xfrm>
            <a:off x="609600" y="1600197"/>
            <a:ext cx="7467600" cy="2800350"/>
          </a:xfrm>
          <a:prstGeom prst="rect">
            <a:avLst/>
          </a:prstGeom>
          <a:noFill/>
          <a:ln w="9525">
            <a:noFill/>
            <a:miter lim="800000"/>
            <a:headEnd/>
            <a:tailEnd/>
          </a:ln>
        </p:spPr>
      </p:pic>
      <p:sp>
        <p:nvSpPr>
          <p:cNvPr id="7" name="Slide Number Placeholder 4"/>
          <p:cNvSpPr>
            <a:spLocks noGrp="1"/>
          </p:cNvSpPr>
          <p:nvPr>
            <p:ph type="sldNum" sz="quarter" idx="12"/>
          </p:nvPr>
        </p:nvSpPr>
        <p:spPr>
          <a:xfrm>
            <a:off x="612648" y="6356350"/>
            <a:ext cx="1981200" cy="365760"/>
          </a:xfrm>
        </p:spPr>
        <p:txBody>
          <a:bodyPr/>
          <a:lstStyle/>
          <a:p>
            <a:fld id="{F222D228-4005-4149-BE88-DD95558ED268}" type="slidenum">
              <a:rPr lang="en-US" smtClean="0"/>
              <a:pPr/>
              <a:t>22</a:t>
            </a:fld>
            <a:endParaRPr lang="en-US" dirty="0"/>
          </a:p>
        </p:txBody>
      </p:sp>
    </p:spTree>
    <p:extLst>
      <p:ext uri="{BB962C8B-B14F-4D97-AF65-F5344CB8AC3E}">
        <p14:creationId xmlns:p14="http://schemas.microsoft.com/office/powerpoint/2010/main" val="16966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9-12 Conceptual Categories and Domains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00011495"/>
              </p:ext>
            </p:extLst>
          </p:nvPr>
        </p:nvGraphicFramePr>
        <p:xfrm>
          <a:off x="589696" y="1447800"/>
          <a:ext cx="7106504" cy="4028440"/>
        </p:xfrm>
        <a:graphic>
          <a:graphicData uri="http://schemas.openxmlformats.org/drawingml/2006/table">
            <a:tbl>
              <a:tblPr firstRow="1" bandRow="1">
                <a:tableStyleId>{5C22544A-7EE6-4342-B048-85BDC9FD1C3A}</a:tableStyleId>
              </a:tblPr>
              <a:tblGrid>
                <a:gridCol w="2305904"/>
                <a:gridCol w="2514600"/>
                <a:gridCol w="2286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Modeling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Number and Quantity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Algebra</a:t>
                      </a:r>
                    </a:p>
                  </a:txBody>
                  <a:tcPr/>
                </a:tc>
              </a:tr>
              <a:tr h="370840">
                <a:tc>
                  <a:txBody>
                    <a:bodyPr/>
                    <a:lstStyle/>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Integrated in the other Conceptual</a:t>
                      </a:r>
                      <a:r>
                        <a:rPr lang="en-US" sz="1800" kern="1200" baseline="0" dirty="0" smtClean="0">
                          <a:solidFill>
                            <a:schemeClr val="dk1"/>
                          </a:solidFill>
                          <a:effectLst/>
                          <a:latin typeface="+mn-lt"/>
                          <a:ea typeface="+mn-ea"/>
                          <a:cs typeface="+mn-cs"/>
                        </a:rPr>
                        <a:t> Categories </a:t>
                      </a:r>
                    </a:p>
                    <a:p>
                      <a:endParaRPr lang="en-US" sz="1800" kern="1200" baseline="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Specific modeling standards appear throughout the high school standards indicated by an asterisk (*).</a:t>
                      </a:r>
                    </a:p>
                  </a:txBody>
                  <a:tcPr/>
                </a:tc>
                <a:tc>
                  <a:txBody>
                    <a:bodyPr/>
                    <a:lstStyle/>
                    <a:p>
                      <a:pPr>
                        <a:buFont typeface="Arial" pitchFamily="34" charset="0"/>
                        <a:buNone/>
                      </a:pPr>
                      <a:r>
                        <a:rPr lang="en-US" dirty="0" smtClean="0"/>
                        <a:t>The Real Number System</a:t>
                      </a:r>
                    </a:p>
                    <a:p>
                      <a:pPr>
                        <a:buFont typeface="Arial" pitchFamily="34" charset="0"/>
                        <a:buNone/>
                      </a:pPr>
                      <a:endParaRPr lang="en-US" dirty="0" smtClean="0"/>
                    </a:p>
                    <a:p>
                      <a:pPr>
                        <a:buFont typeface="Arial" pitchFamily="34" charset="0"/>
                        <a:buNone/>
                      </a:pPr>
                      <a:r>
                        <a:rPr lang="en-US" dirty="0" smtClean="0"/>
                        <a:t>Quantities</a:t>
                      </a:r>
                    </a:p>
                    <a:p>
                      <a:pPr>
                        <a:buFont typeface="Arial" pitchFamily="34" charset="0"/>
                        <a:buNone/>
                      </a:pPr>
                      <a:endParaRPr lang="en-US" dirty="0" smtClean="0"/>
                    </a:p>
                    <a:p>
                      <a:pPr>
                        <a:buFont typeface="Arial" pitchFamily="34" charset="0"/>
                        <a:buNone/>
                      </a:pPr>
                      <a:r>
                        <a:rPr lang="en-US" dirty="0" smtClean="0"/>
                        <a:t>The Complex Number System</a:t>
                      </a:r>
                    </a:p>
                    <a:p>
                      <a:pPr>
                        <a:buFont typeface="Arial" pitchFamily="34" charset="0"/>
                        <a:buNone/>
                      </a:pPr>
                      <a:endParaRPr lang="en-US" dirty="0" smtClean="0"/>
                    </a:p>
                    <a:p>
                      <a:pPr>
                        <a:buFont typeface="Arial" pitchFamily="34" charset="0"/>
                        <a:buNone/>
                      </a:pPr>
                      <a:r>
                        <a:rPr lang="en-US" dirty="0" smtClean="0"/>
                        <a:t>Vector and Matrix Quantities</a:t>
                      </a:r>
                    </a:p>
                    <a:p>
                      <a:endParaRPr lang="en-US" dirty="0"/>
                    </a:p>
                  </a:txBody>
                  <a:tcPr/>
                </a:tc>
                <a:tc>
                  <a:txBody>
                    <a:bodyPr/>
                    <a:lstStyle/>
                    <a:p>
                      <a:pPr>
                        <a:buFont typeface="Arial" pitchFamily="34" charset="0"/>
                        <a:buNone/>
                      </a:pPr>
                      <a:r>
                        <a:rPr lang="en-US" dirty="0" smtClean="0"/>
                        <a:t>Seeing Structure in Expressions</a:t>
                      </a:r>
                    </a:p>
                    <a:p>
                      <a:pPr>
                        <a:buFont typeface="Arial" pitchFamily="34" charset="0"/>
                        <a:buNone/>
                      </a:pPr>
                      <a:endParaRPr lang="en-US" dirty="0" smtClean="0"/>
                    </a:p>
                    <a:p>
                      <a:pPr>
                        <a:buFont typeface="Arial" pitchFamily="34" charset="0"/>
                        <a:buNone/>
                      </a:pPr>
                      <a:r>
                        <a:rPr lang="en-US" dirty="0" smtClean="0"/>
                        <a:t>Arithmetic with Polynomials and Rational Expressions</a:t>
                      </a:r>
                    </a:p>
                    <a:p>
                      <a:pPr>
                        <a:buFont typeface="Arial" pitchFamily="34" charset="0"/>
                        <a:buNone/>
                      </a:pPr>
                      <a:endParaRPr lang="en-US" dirty="0" smtClean="0"/>
                    </a:p>
                    <a:p>
                      <a:pPr>
                        <a:buFont typeface="Arial" pitchFamily="34" charset="0"/>
                        <a:buNone/>
                      </a:pPr>
                      <a:r>
                        <a:rPr lang="en-US" dirty="0" smtClean="0"/>
                        <a:t>Creating Equations*</a:t>
                      </a:r>
                    </a:p>
                    <a:p>
                      <a:pPr>
                        <a:buFont typeface="Arial" pitchFamily="34" charset="0"/>
                        <a:buNone/>
                      </a:pPr>
                      <a:endParaRPr lang="en-US" dirty="0" smtClean="0"/>
                    </a:p>
                    <a:p>
                      <a:pPr>
                        <a:buFont typeface="Arial" pitchFamily="34" charset="0"/>
                        <a:buNone/>
                      </a:pPr>
                      <a:r>
                        <a:rPr lang="en-US" dirty="0" smtClean="0"/>
                        <a:t>Reasoning with Equations and Inequalities</a:t>
                      </a:r>
                    </a:p>
                    <a:p>
                      <a:endParaRPr lang="en-US" dirty="0"/>
                    </a:p>
                  </a:txBody>
                  <a:tcPr/>
                </a:tc>
              </a:tr>
            </a:tbl>
          </a:graphicData>
        </a:graphic>
      </p:graphicFrame>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809929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9-12 Conceptual Categories and Domains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58443542"/>
              </p:ext>
            </p:extLst>
          </p:nvPr>
        </p:nvGraphicFramePr>
        <p:xfrm>
          <a:off x="632846" y="1524000"/>
          <a:ext cx="7444354" cy="4344564"/>
        </p:xfrm>
        <a:graphic>
          <a:graphicData uri="http://schemas.openxmlformats.org/drawingml/2006/table">
            <a:tbl>
              <a:tblPr firstRow="1" bandRow="1">
                <a:tableStyleId>{5C22544A-7EE6-4342-B048-85BDC9FD1C3A}</a:tableStyleId>
              </a:tblPr>
              <a:tblGrid>
                <a:gridCol w="1957954"/>
                <a:gridCol w="2711986"/>
                <a:gridCol w="2774414"/>
              </a:tblGrid>
              <a:tr h="412644">
                <a:tc>
                  <a:txBody>
                    <a:bodyPr/>
                    <a:lstStyle/>
                    <a:p>
                      <a:r>
                        <a:rPr lang="en-US" dirty="0" smtClean="0"/>
                        <a:t>Functions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Geometry</a:t>
                      </a:r>
                    </a:p>
                  </a:txBody>
                  <a:tcPr/>
                </a:tc>
                <a:tc>
                  <a:txBody>
                    <a:bodyPr/>
                    <a:lstStyle/>
                    <a:p>
                      <a:r>
                        <a:rPr lang="en-US" dirty="0" smtClean="0"/>
                        <a:t>Statistics</a:t>
                      </a:r>
                      <a:r>
                        <a:rPr lang="en-US" baseline="0" dirty="0" smtClean="0"/>
                        <a:t> and Probability*</a:t>
                      </a:r>
                      <a:endParaRPr lang="en-US" dirty="0"/>
                    </a:p>
                  </a:txBody>
                  <a:tcPr/>
                </a:tc>
              </a:tr>
              <a:tr h="3854556">
                <a:tc>
                  <a:txBody>
                    <a:bodyPr/>
                    <a:lstStyle/>
                    <a:p>
                      <a:pPr>
                        <a:buFont typeface="Arial" pitchFamily="34" charset="0"/>
                        <a:buNone/>
                      </a:pPr>
                      <a:r>
                        <a:rPr lang="en-US" sz="1800" b="0" kern="1200" dirty="0" smtClean="0">
                          <a:solidFill>
                            <a:schemeClr val="dk1"/>
                          </a:solidFill>
                          <a:latin typeface="+mn-lt"/>
                          <a:ea typeface="+mn-ea"/>
                          <a:cs typeface="+mn-cs"/>
                        </a:rPr>
                        <a:t>Interpreting Functions</a:t>
                      </a:r>
                    </a:p>
                    <a:p>
                      <a:pPr>
                        <a:buFont typeface="Arial" pitchFamily="34" charset="0"/>
                        <a:buNone/>
                      </a:pPr>
                      <a:endParaRPr lang="en-US" sz="1800" b="0" kern="1200" dirty="0" smtClean="0">
                        <a:solidFill>
                          <a:schemeClr val="dk1"/>
                        </a:solidFill>
                        <a:latin typeface="+mn-lt"/>
                        <a:ea typeface="+mn-ea"/>
                        <a:cs typeface="+mn-cs"/>
                      </a:endParaRPr>
                    </a:p>
                    <a:p>
                      <a:pPr>
                        <a:buFont typeface="Arial" pitchFamily="34" charset="0"/>
                        <a:buNone/>
                      </a:pPr>
                      <a:r>
                        <a:rPr lang="en-US" sz="1800" b="0" kern="1200" dirty="0" smtClean="0">
                          <a:solidFill>
                            <a:schemeClr val="dk1"/>
                          </a:solidFill>
                          <a:latin typeface="+mn-lt"/>
                          <a:ea typeface="+mn-ea"/>
                          <a:cs typeface="+mn-cs"/>
                        </a:rPr>
                        <a:t>Building Functions</a:t>
                      </a:r>
                    </a:p>
                    <a:p>
                      <a:pPr>
                        <a:buFont typeface="Arial" pitchFamily="34" charset="0"/>
                        <a:buNone/>
                      </a:pPr>
                      <a:r>
                        <a:rPr lang="en-US" sz="1800" b="0" kern="1200" dirty="0" smtClean="0">
                          <a:solidFill>
                            <a:schemeClr val="dk1"/>
                          </a:solidFill>
                          <a:latin typeface="+mn-lt"/>
                          <a:ea typeface="+mn-ea"/>
                          <a:cs typeface="+mn-cs"/>
                        </a:rPr>
                        <a:t> </a:t>
                      </a:r>
                    </a:p>
                    <a:p>
                      <a:pPr>
                        <a:buFont typeface="Arial" pitchFamily="34" charset="0"/>
                        <a:buNone/>
                      </a:pPr>
                      <a:r>
                        <a:rPr lang="en-US" sz="1800" b="0" kern="1200" dirty="0" smtClean="0">
                          <a:solidFill>
                            <a:schemeClr val="dk1"/>
                          </a:solidFill>
                          <a:latin typeface="+mn-lt"/>
                          <a:ea typeface="+mn-ea"/>
                          <a:cs typeface="+mn-cs"/>
                        </a:rPr>
                        <a:t>Linear, Quadratic, and Exponential Models*</a:t>
                      </a:r>
                    </a:p>
                    <a:p>
                      <a:pPr>
                        <a:buFont typeface="Arial" pitchFamily="34" charset="0"/>
                        <a:buNone/>
                      </a:pPr>
                      <a:r>
                        <a:rPr lang="en-US" sz="1800" b="0" kern="1200" dirty="0" smtClean="0">
                          <a:solidFill>
                            <a:schemeClr val="dk1"/>
                          </a:solidFill>
                          <a:latin typeface="+mn-lt"/>
                          <a:ea typeface="+mn-ea"/>
                          <a:cs typeface="+mn-cs"/>
                        </a:rPr>
                        <a:t> </a:t>
                      </a:r>
                    </a:p>
                    <a:p>
                      <a:pPr>
                        <a:buFont typeface="Arial" pitchFamily="34" charset="0"/>
                        <a:buNone/>
                      </a:pPr>
                      <a:r>
                        <a:rPr lang="en-US" sz="1800" b="0" kern="1200" dirty="0" smtClean="0">
                          <a:solidFill>
                            <a:schemeClr val="dk1"/>
                          </a:solidFill>
                          <a:latin typeface="+mn-lt"/>
                          <a:ea typeface="+mn-ea"/>
                          <a:cs typeface="+mn-cs"/>
                        </a:rPr>
                        <a:t>Trigonometric Functions</a:t>
                      </a:r>
                    </a:p>
                  </a:txBody>
                  <a:tcPr/>
                </a:tc>
                <a:tc>
                  <a:txBody>
                    <a:bodyPr/>
                    <a:lstStyle/>
                    <a:p>
                      <a:r>
                        <a:rPr lang="en-US" sz="1800" b="0" kern="1200" dirty="0" smtClean="0">
                          <a:solidFill>
                            <a:schemeClr val="dk1"/>
                          </a:solidFill>
                          <a:latin typeface="+mn-lt"/>
                          <a:ea typeface="+mn-ea"/>
                          <a:cs typeface="+mn-cs"/>
                        </a:rPr>
                        <a:t>Congruence</a:t>
                      </a:r>
                    </a:p>
                    <a:p>
                      <a:r>
                        <a:rPr lang="en-US" sz="1800" b="0" kern="1200" dirty="0" smtClean="0">
                          <a:solidFill>
                            <a:schemeClr val="dk1"/>
                          </a:solidFill>
                          <a:latin typeface="+mn-lt"/>
                          <a:ea typeface="+mn-ea"/>
                          <a:cs typeface="+mn-cs"/>
                        </a:rPr>
                        <a:t> </a:t>
                      </a:r>
                    </a:p>
                    <a:p>
                      <a:r>
                        <a:rPr lang="en-US" sz="1800" b="0" kern="1200" dirty="0" smtClean="0">
                          <a:solidFill>
                            <a:schemeClr val="dk1"/>
                          </a:solidFill>
                          <a:latin typeface="+mn-lt"/>
                          <a:ea typeface="+mn-ea"/>
                          <a:cs typeface="+mn-cs"/>
                        </a:rPr>
                        <a:t>Similarity, Right Triangles, and Trigonometry</a:t>
                      </a:r>
                    </a:p>
                    <a:p>
                      <a:r>
                        <a:rPr lang="en-US" sz="1800" b="0" kern="1200" dirty="0" smtClean="0">
                          <a:solidFill>
                            <a:schemeClr val="dk1"/>
                          </a:solidFill>
                          <a:latin typeface="+mn-lt"/>
                          <a:ea typeface="+mn-ea"/>
                          <a:cs typeface="+mn-cs"/>
                        </a:rPr>
                        <a:t> </a:t>
                      </a:r>
                    </a:p>
                    <a:p>
                      <a:r>
                        <a:rPr lang="en-US" sz="1800" b="0" kern="1200" dirty="0" smtClean="0">
                          <a:solidFill>
                            <a:schemeClr val="dk1"/>
                          </a:solidFill>
                          <a:latin typeface="+mn-lt"/>
                          <a:ea typeface="+mn-ea"/>
                          <a:cs typeface="+mn-cs"/>
                        </a:rPr>
                        <a:t>Circles</a:t>
                      </a:r>
                    </a:p>
                    <a:p>
                      <a:r>
                        <a:rPr lang="en-US" sz="1800" b="0" kern="1200" dirty="0" smtClean="0">
                          <a:solidFill>
                            <a:schemeClr val="dk1"/>
                          </a:solidFill>
                          <a:latin typeface="+mn-lt"/>
                          <a:ea typeface="+mn-ea"/>
                          <a:cs typeface="+mn-cs"/>
                        </a:rPr>
                        <a:t> </a:t>
                      </a:r>
                    </a:p>
                    <a:p>
                      <a:r>
                        <a:rPr lang="en-US" sz="1800" b="0" kern="1200" dirty="0" smtClean="0">
                          <a:solidFill>
                            <a:schemeClr val="dk1"/>
                          </a:solidFill>
                          <a:latin typeface="+mn-lt"/>
                          <a:ea typeface="+mn-ea"/>
                          <a:cs typeface="+mn-cs"/>
                        </a:rPr>
                        <a:t>Expressing Geometric Properties with Equations</a:t>
                      </a:r>
                    </a:p>
                    <a:p>
                      <a:r>
                        <a:rPr lang="en-US" sz="1800" b="0" kern="1200" dirty="0" smtClean="0">
                          <a:solidFill>
                            <a:schemeClr val="dk1"/>
                          </a:solidFill>
                          <a:latin typeface="+mn-lt"/>
                          <a:ea typeface="+mn-ea"/>
                          <a:cs typeface="+mn-cs"/>
                        </a:rPr>
                        <a:t> </a:t>
                      </a:r>
                    </a:p>
                    <a:p>
                      <a:r>
                        <a:rPr lang="en-US" sz="1800" b="0" kern="1200" dirty="0" smtClean="0">
                          <a:solidFill>
                            <a:schemeClr val="dk1"/>
                          </a:solidFill>
                          <a:latin typeface="+mn-lt"/>
                          <a:ea typeface="+mn-ea"/>
                          <a:cs typeface="+mn-cs"/>
                        </a:rPr>
                        <a:t>Geometric Measurement and Dimension</a:t>
                      </a:r>
                    </a:p>
                    <a:p>
                      <a:r>
                        <a:rPr lang="en-US" sz="1800" b="0" kern="1200" dirty="0" smtClean="0">
                          <a:solidFill>
                            <a:schemeClr val="dk1"/>
                          </a:solidFill>
                          <a:latin typeface="+mn-lt"/>
                          <a:ea typeface="+mn-ea"/>
                          <a:cs typeface="+mn-cs"/>
                        </a:rPr>
                        <a:t> </a:t>
                      </a:r>
                    </a:p>
                    <a:p>
                      <a:r>
                        <a:rPr lang="en-US" sz="1800" b="0" kern="1200" dirty="0" smtClean="0">
                          <a:solidFill>
                            <a:schemeClr val="dk1"/>
                          </a:solidFill>
                          <a:latin typeface="+mn-lt"/>
                          <a:ea typeface="+mn-ea"/>
                          <a:cs typeface="+mn-cs"/>
                        </a:rPr>
                        <a:t>Modeling with Geometry</a:t>
                      </a:r>
                      <a:endParaRPr lang="en-US" dirty="0"/>
                    </a:p>
                  </a:txBody>
                  <a:tcPr/>
                </a:tc>
                <a:tc>
                  <a:txBody>
                    <a:bodyPr/>
                    <a:lstStyle/>
                    <a:p>
                      <a:r>
                        <a:rPr lang="en-US" sz="1800" b="0" kern="1200" dirty="0" smtClean="0">
                          <a:solidFill>
                            <a:schemeClr val="dk1"/>
                          </a:solidFill>
                          <a:latin typeface="+mn-lt"/>
                          <a:ea typeface="+mn-ea"/>
                          <a:cs typeface="+mn-cs"/>
                        </a:rPr>
                        <a:t>Interpreting Categorical and Quantitative Data</a:t>
                      </a:r>
                    </a:p>
                    <a:p>
                      <a:r>
                        <a:rPr lang="en-US" sz="1800" b="0" kern="1200" dirty="0" smtClean="0">
                          <a:solidFill>
                            <a:schemeClr val="dk1"/>
                          </a:solidFill>
                          <a:latin typeface="+mn-lt"/>
                          <a:ea typeface="+mn-ea"/>
                          <a:cs typeface="+mn-cs"/>
                        </a:rPr>
                        <a:t> </a:t>
                      </a:r>
                    </a:p>
                    <a:p>
                      <a:r>
                        <a:rPr lang="en-US" sz="1800" b="0" kern="1200" dirty="0" smtClean="0">
                          <a:solidFill>
                            <a:schemeClr val="dk1"/>
                          </a:solidFill>
                          <a:latin typeface="+mn-lt"/>
                          <a:ea typeface="+mn-ea"/>
                          <a:cs typeface="+mn-cs"/>
                        </a:rPr>
                        <a:t>Making Inferences and Justifying Conclusions</a:t>
                      </a:r>
                    </a:p>
                    <a:p>
                      <a:r>
                        <a:rPr lang="en-US" sz="1800" b="0" kern="1200" dirty="0" smtClean="0">
                          <a:solidFill>
                            <a:schemeClr val="dk1"/>
                          </a:solidFill>
                          <a:latin typeface="+mn-lt"/>
                          <a:ea typeface="+mn-ea"/>
                          <a:cs typeface="+mn-cs"/>
                        </a:rPr>
                        <a:t> </a:t>
                      </a:r>
                    </a:p>
                    <a:p>
                      <a:r>
                        <a:rPr lang="en-US" sz="1800" b="0" kern="1200" dirty="0" smtClean="0">
                          <a:solidFill>
                            <a:schemeClr val="dk1"/>
                          </a:solidFill>
                          <a:latin typeface="+mn-lt"/>
                          <a:ea typeface="+mn-ea"/>
                          <a:cs typeface="+mn-cs"/>
                        </a:rPr>
                        <a:t>Conditional Probability and the Rules of Probability</a:t>
                      </a:r>
                    </a:p>
                    <a:p>
                      <a:r>
                        <a:rPr lang="en-US" sz="1800" b="0" kern="1200" dirty="0" smtClean="0">
                          <a:solidFill>
                            <a:schemeClr val="dk1"/>
                          </a:solidFill>
                          <a:latin typeface="+mn-lt"/>
                          <a:ea typeface="+mn-ea"/>
                          <a:cs typeface="+mn-cs"/>
                        </a:rPr>
                        <a:t> </a:t>
                      </a:r>
                    </a:p>
                    <a:p>
                      <a:r>
                        <a:rPr lang="en-US" sz="1800" b="0" kern="1200" dirty="0" smtClean="0">
                          <a:solidFill>
                            <a:schemeClr val="dk1"/>
                          </a:solidFill>
                          <a:latin typeface="+mn-lt"/>
                          <a:ea typeface="+mn-ea"/>
                          <a:cs typeface="+mn-cs"/>
                        </a:rPr>
                        <a:t>Using Probability to Make Decisions</a:t>
                      </a:r>
                    </a:p>
                  </a:txBody>
                  <a:tcPr/>
                </a:tc>
              </a:tr>
            </a:tbl>
          </a:graphicData>
        </a:graphic>
      </p:graphicFrame>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199262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Number and Quantity</a:t>
            </a:r>
            <a:endParaRPr lang="en-US" sz="3200" dirty="0"/>
          </a:p>
        </p:txBody>
      </p:sp>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idx="1"/>
          </p:nvPr>
        </p:nvSpPr>
        <p:spPr/>
        <p:txBody>
          <a:bodyPr>
            <a:normAutofit/>
          </a:bodyPr>
          <a:lstStyle/>
          <a:p>
            <a:pPr lvl="0"/>
            <a:r>
              <a:rPr lang="en-US" sz="2000" dirty="0"/>
              <a:t>Build on and informally extend their understanding of integer exponents to consider exponential functions</a:t>
            </a:r>
            <a:r>
              <a:rPr lang="en-US" sz="2000" dirty="0" smtClean="0"/>
              <a:t>;</a:t>
            </a:r>
          </a:p>
          <a:p>
            <a:pPr lvl="0"/>
            <a:r>
              <a:rPr lang="en-US" sz="2000" dirty="0" smtClean="0"/>
              <a:t>Reason </a:t>
            </a:r>
            <a:r>
              <a:rPr lang="en-US" sz="2000" dirty="0"/>
              <a:t>with the units in which those quantities are measured when functions describe relationships between quantities arising from a context</a:t>
            </a:r>
            <a:r>
              <a:rPr lang="en-US" sz="2000" dirty="0" smtClean="0"/>
              <a:t>;</a:t>
            </a:r>
          </a:p>
          <a:p>
            <a:pPr lvl="0"/>
            <a:r>
              <a:rPr lang="en-US" sz="2000" dirty="0" smtClean="0"/>
              <a:t>Explore </a:t>
            </a:r>
            <a:r>
              <a:rPr lang="en-US" sz="2000" dirty="0"/>
              <a:t>distinctions between rational and irrational numbers</a:t>
            </a:r>
            <a:r>
              <a:rPr lang="en-US" sz="2000" i="1" dirty="0"/>
              <a:t> </a:t>
            </a:r>
            <a:r>
              <a:rPr lang="en-US" sz="2000" dirty="0"/>
              <a:t>in preparation for work with quadratic relationships;</a:t>
            </a:r>
          </a:p>
          <a:p>
            <a:pPr lvl="0"/>
            <a:r>
              <a:rPr lang="en-US" sz="2000" dirty="0"/>
              <a:t>Identify zeros of polynomials, including complex zeros of quadratic polynomials, and make connections between zeros of polynomials and solutions of polynomial equations; and</a:t>
            </a:r>
          </a:p>
          <a:p>
            <a:pPr lvl="0"/>
            <a:r>
              <a:rPr lang="en-US" sz="2000" dirty="0"/>
              <a:t>Work with quantities and the relationships between them to provide grounding for work with expressions, equations, and functions.</a:t>
            </a:r>
          </a:p>
          <a:p>
            <a:endParaRPr lang="en-US" dirty="0"/>
          </a:p>
        </p:txBody>
      </p:sp>
    </p:spTree>
    <p:extLst>
      <p:ext uri="{BB962C8B-B14F-4D97-AF65-F5344CB8AC3E}">
        <p14:creationId xmlns:p14="http://schemas.microsoft.com/office/powerpoint/2010/main" val="1296918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Algebra</a:t>
            </a:r>
            <a:endParaRPr lang="en-US" sz="3200" dirty="0"/>
          </a:p>
        </p:txBody>
      </p:sp>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idx="1"/>
          </p:nvPr>
        </p:nvSpPr>
        <p:spPr/>
        <p:txBody>
          <a:bodyPr>
            <a:normAutofit/>
          </a:bodyPr>
          <a:lstStyle/>
          <a:p>
            <a:pPr lvl="0"/>
            <a:r>
              <a:rPr lang="en-US" sz="2000" dirty="0"/>
              <a:t>Analyze and explain the process of solving an equation, develop fluency writing, interpreting, and translating between various forms of linear equations and inequalities, and using them to solve problems, and master the solution of linear equations and apply related solution techniques and the laws of exponents to the creation and solution of simple exponential equations; </a:t>
            </a:r>
          </a:p>
          <a:p>
            <a:pPr lvl="0"/>
            <a:r>
              <a:rPr lang="en-US" sz="2000" dirty="0"/>
              <a:t>Explore systems of equations and inequalities to find and interpret their solutions;</a:t>
            </a:r>
          </a:p>
          <a:p>
            <a:pPr lvl="0"/>
            <a:r>
              <a:rPr lang="en-US" sz="2000" dirty="0"/>
              <a:t>Strengthen their ability to see structure in and create quadratic and exponential expressions, create and solve equations, inequalities, and systems of equations involving quadratic expressions; and</a:t>
            </a:r>
          </a:p>
          <a:p>
            <a:pPr lvl="0"/>
            <a:r>
              <a:rPr lang="en-US" sz="2000" dirty="0"/>
              <a:t>Connect multiplication of polynomials with multiplication of multi-digit integers, and division of polynomials with long division of integers</a:t>
            </a:r>
            <a:r>
              <a:rPr lang="en-US" sz="2000" dirty="0" smtClean="0"/>
              <a:t>.</a:t>
            </a:r>
            <a:endParaRPr lang="en-US" sz="2000" dirty="0"/>
          </a:p>
        </p:txBody>
      </p:sp>
    </p:spTree>
    <p:extLst>
      <p:ext uri="{BB962C8B-B14F-4D97-AF65-F5344CB8AC3E}">
        <p14:creationId xmlns:p14="http://schemas.microsoft.com/office/powerpoint/2010/main" val="1711636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Functions</a:t>
            </a:r>
            <a:endParaRPr lang="en-US" sz="3200" dirty="0"/>
          </a:p>
        </p:txBody>
      </p:sp>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idx="1"/>
          </p:nvPr>
        </p:nvSpPr>
        <p:spPr/>
        <p:txBody>
          <a:bodyPr>
            <a:normAutofit/>
          </a:bodyPr>
          <a:lstStyle/>
          <a:p>
            <a:pPr lvl="0"/>
            <a:r>
              <a:rPr lang="en-US" sz="2000" dirty="0"/>
              <a:t>Learn function notation and develop the concepts of domain and range, explore many examples of functions, including sequences, interpret functions given graphically, numerically, symbolically, and verbally, translate between representations, and understand the limitations of various representations;</a:t>
            </a:r>
          </a:p>
          <a:p>
            <a:pPr lvl="0"/>
            <a:r>
              <a:rPr lang="en-US" sz="2000" dirty="0"/>
              <a:t>Build on and informally extend their understanding of integer exponents to consider exponential functions, compare and contrast linear and exponential functions, distinguishing between additive and multiplicative change, and interpret arithmetic sequences as linear functions and geometric sequences as exponential functions</a:t>
            </a:r>
            <a:r>
              <a:rPr lang="en-US" sz="2000" dirty="0" smtClean="0"/>
              <a:t>;</a:t>
            </a:r>
            <a:endParaRPr lang="en-US" sz="2000" dirty="0"/>
          </a:p>
        </p:txBody>
      </p:sp>
    </p:spTree>
    <p:extLst>
      <p:ext uri="{BB962C8B-B14F-4D97-AF65-F5344CB8AC3E}">
        <p14:creationId xmlns:p14="http://schemas.microsoft.com/office/powerpoint/2010/main" val="407827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Functions (continued)</a:t>
            </a:r>
            <a:endParaRPr lang="en-US" sz="3200" dirty="0"/>
          </a:p>
        </p:txBody>
      </p:sp>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idx="1"/>
          </p:nvPr>
        </p:nvSpPr>
        <p:spPr/>
        <p:txBody>
          <a:bodyPr>
            <a:normAutofit/>
          </a:bodyPr>
          <a:lstStyle/>
          <a:p>
            <a:r>
              <a:rPr lang="en-US" sz="2000" dirty="0"/>
              <a:t>Consider quadratic functions by comparing key characteristics, select from among these functions to model phenomena, learn to anticipate the graph of a quadratic function by interpreting various forms of quadratic expressions, identify the real solutions of a quadratic equation, and expand their experience with functions to include more specialized functions;</a:t>
            </a:r>
          </a:p>
          <a:p>
            <a:pPr lvl="0"/>
            <a:r>
              <a:rPr lang="en-US" sz="2000" dirty="0" smtClean="0"/>
              <a:t>Use </a:t>
            </a:r>
            <a:r>
              <a:rPr lang="en-US" sz="2000" dirty="0"/>
              <a:t>the coordinate plane to extend trigonometry to model periodic phenomena; and</a:t>
            </a:r>
          </a:p>
          <a:p>
            <a:r>
              <a:rPr lang="en-US" sz="2000" dirty="0"/>
              <a:t>Extend their work with exponential functions to include solving exponential equations with logarithms, explore the effects of transformations on graphs of diverse functions, and identify appropriate types of functions to model a situation adjusting parameters and analyzing appropriateness of fit and making judgments about the domain.</a:t>
            </a:r>
          </a:p>
        </p:txBody>
      </p:sp>
    </p:spTree>
    <p:extLst>
      <p:ext uri="{BB962C8B-B14F-4D97-AF65-F5344CB8AC3E}">
        <p14:creationId xmlns:p14="http://schemas.microsoft.com/office/powerpoint/2010/main" val="2094042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Geometry</a:t>
            </a:r>
            <a:endParaRPr lang="en-US" sz="3200" dirty="0"/>
          </a:p>
        </p:txBody>
      </p:sp>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idx="1"/>
          </p:nvPr>
        </p:nvSpPr>
        <p:spPr/>
        <p:txBody>
          <a:bodyPr>
            <a:normAutofit/>
          </a:bodyPr>
          <a:lstStyle/>
          <a:p>
            <a:pPr lvl="0"/>
            <a:r>
              <a:rPr lang="en-US" sz="2000" dirty="0"/>
              <a:t>Establish and use triangle congruence, prove theorems and solve problems about triangles, quadrilaterals, and other polygons, and apply reasoning to complete geometric constructions and explain why they work;</a:t>
            </a:r>
          </a:p>
          <a:p>
            <a:pPr lvl="0"/>
            <a:r>
              <a:rPr lang="en-US" sz="2000" dirty="0"/>
              <a:t>Build a formal understanding of similarity, use similarity to solve problems, and apply similarity to understand right triangle trigonometry and the Pythagorean theorem, and develop the Laws of </a:t>
            </a:r>
            <a:r>
              <a:rPr lang="en-US" sz="2000" dirty="0" err="1"/>
              <a:t>Sines</a:t>
            </a:r>
            <a:r>
              <a:rPr lang="en-US" sz="2000" dirty="0"/>
              <a:t> and Cosines;</a:t>
            </a:r>
          </a:p>
          <a:p>
            <a:pPr lvl="0"/>
            <a:r>
              <a:rPr lang="en-US" sz="2000" dirty="0"/>
              <a:t>Extend experience with two-dimensional and three-dimensional objects to include informal explanations of circumference, area and volume formulas, apply knowledge of two-dimensional shapes to consider the shapes of cross-sections and the result of rotating a two-dimensional object about a line</a:t>
            </a:r>
            <a:r>
              <a:rPr lang="en-US" sz="2000" dirty="0" smtClean="0"/>
              <a:t>;</a:t>
            </a:r>
            <a:endParaRPr lang="en-US" sz="2000" dirty="0"/>
          </a:p>
        </p:txBody>
      </p:sp>
    </p:spTree>
    <p:extLst>
      <p:ext uri="{BB962C8B-B14F-4D97-AF65-F5344CB8AC3E}">
        <p14:creationId xmlns:p14="http://schemas.microsoft.com/office/powerpoint/2010/main" val="386823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K-8 Standards for Mathematical Content</a:t>
            </a:r>
            <a:endParaRPr lang="en-US" sz="3600" dirty="0"/>
          </a:p>
        </p:txBody>
      </p:sp>
      <p:sp>
        <p:nvSpPr>
          <p:cNvPr id="3" name="Content Placeholder 2"/>
          <p:cNvSpPr>
            <a:spLocks noGrp="1"/>
          </p:cNvSpPr>
          <p:nvPr>
            <p:ph sz="quarter" idx="1"/>
          </p:nvPr>
        </p:nvSpPr>
        <p:spPr>
          <a:xfrm>
            <a:off x="3810000" y="2209800"/>
            <a:ext cx="4724400" cy="3810000"/>
          </a:xfrm>
        </p:spPr>
        <p:txBody>
          <a:bodyPr>
            <a:normAutofit fontScale="92500" lnSpcReduction="20000"/>
          </a:bodyPr>
          <a:lstStyle/>
          <a:p>
            <a:pPr lvl="1">
              <a:buNone/>
            </a:pPr>
            <a:r>
              <a:rPr lang="en-US" sz="2100" u="sng" dirty="0" smtClean="0"/>
              <a:t>Domains</a:t>
            </a:r>
          </a:p>
          <a:p>
            <a:pPr lvl="1"/>
            <a:r>
              <a:rPr lang="en-US" sz="2100" dirty="0" smtClean="0"/>
              <a:t>Counting, Cardinality and Ordinality</a:t>
            </a:r>
          </a:p>
          <a:p>
            <a:pPr lvl="1"/>
            <a:r>
              <a:rPr lang="en-US" sz="2100" dirty="0" smtClean="0"/>
              <a:t>Operations and Algebraic Thinking</a:t>
            </a:r>
          </a:p>
          <a:p>
            <a:pPr lvl="1"/>
            <a:r>
              <a:rPr lang="en-US" sz="2100" dirty="0" smtClean="0"/>
              <a:t>Number and Operations in Base Ten</a:t>
            </a:r>
          </a:p>
          <a:p>
            <a:pPr lvl="1"/>
            <a:r>
              <a:rPr lang="en-US" sz="2100" dirty="0" smtClean="0"/>
              <a:t>Measurement and Data</a:t>
            </a:r>
          </a:p>
          <a:p>
            <a:pPr lvl="1"/>
            <a:r>
              <a:rPr lang="en-US" sz="2100" dirty="0" smtClean="0"/>
              <a:t>Number and Operations – Fractions</a:t>
            </a:r>
          </a:p>
          <a:p>
            <a:pPr lvl="1"/>
            <a:r>
              <a:rPr lang="en-US" sz="2100" dirty="0" smtClean="0"/>
              <a:t>Geometry</a:t>
            </a:r>
          </a:p>
          <a:p>
            <a:pPr lvl="1"/>
            <a:r>
              <a:rPr lang="en-US" sz="2100" dirty="0" smtClean="0"/>
              <a:t>Ratios and Proportional Relationships</a:t>
            </a:r>
          </a:p>
          <a:p>
            <a:pPr lvl="1"/>
            <a:r>
              <a:rPr lang="en-US" sz="2100" dirty="0" smtClean="0"/>
              <a:t>The Number System</a:t>
            </a:r>
          </a:p>
          <a:p>
            <a:pPr lvl="1"/>
            <a:r>
              <a:rPr lang="en-US" sz="2100" dirty="0" smtClean="0"/>
              <a:t>Expressions and Equations</a:t>
            </a:r>
          </a:p>
          <a:p>
            <a:pPr lvl="1"/>
            <a:r>
              <a:rPr lang="en-US" sz="2100" dirty="0" smtClean="0"/>
              <a:t>Functions</a:t>
            </a:r>
          </a:p>
          <a:p>
            <a:pPr lvl="1"/>
            <a:r>
              <a:rPr lang="en-US" sz="2100" dirty="0" smtClean="0"/>
              <a:t>Statistics and Probability</a:t>
            </a:r>
          </a:p>
          <a:p>
            <a:pPr lvl="1"/>
            <a:endParaRPr lang="en-US" sz="2100" dirty="0"/>
          </a:p>
        </p:txBody>
      </p:sp>
      <p:sp>
        <p:nvSpPr>
          <p:cNvPr id="4" name="Content Placeholder 3"/>
          <p:cNvSpPr>
            <a:spLocks noGrp="1"/>
          </p:cNvSpPr>
          <p:nvPr>
            <p:ph sz="quarter" idx="2"/>
          </p:nvPr>
        </p:nvSpPr>
        <p:spPr>
          <a:xfrm>
            <a:off x="685800" y="1600200"/>
            <a:ext cx="3124200" cy="4267200"/>
          </a:xfrm>
        </p:spPr>
        <p:txBody>
          <a:bodyPr>
            <a:normAutofit fontScale="92500" lnSpcReduction="20000"/>
          </a:bodyPr>
          <a:lstStyle/>
          <a:p>
            <a:r>
              <a:rPr lang="en-US" sz="3000" dirty="0" smtClean="0"/>
              <a:t>Grade Span</a:t>
            </a:r>
          </a:p>
          <a:p>
            <a:pPr lvl="1"/>
            <a:r>
              <a:rPr lang="en-US" sz="2700" dirty="0" smtClean="0"/>
              <a:t>Instructional Focus</a:t>
            </a:r>
          </a:p>
          <a:p>
            <a:pPr lvl="1"/>
            <a:r>
              <a:rPr lang="en-US" sz="2700" dirty="0" smtClean="0"/>
              <a:t>Standards for Mathematical Content</a:t>
            </a:r>
          </a:p>
          <a:p>
            <a:pPr lvl="2"/>
            <a:endParaRPr lang="en-US" sz="2400" dirty="0" smtClean="0"/>
          </a:p>
          <a:p>
            <a:r>
              <a:rPr lang="en-US" sz="3000" dirty="0" smtClean="0"/>
              <a:t>Grade Level</a:t>
            </a:r>
          </a:p>
          <a:p>
            <a:pPr lvl="1"/>
            <a:r>
              <a:rPr lang="en-US" sz="3000" b="1" u="sng" dirty="0" smtClean="0"/>
              <a:t>Domains</a:t>
            </a:r>
          </a:p>
          <a:p>
            <a:pPr lvl="2"/>
            <a:r>
              <a:rPr lang="en-US" sz="3000" b="1" dirty="0" smtClean="0"/>
              <a:t>Clusters</a:t>
            </a:r>
          </a:p>
          <a:p>
            <a:pPr lvl="3"/>
            <a:r>
              <a:rPr lang="en-US" sz="3000" dirty="0" smtClean="0"/>
              <a:t>Standards</a:t>
            </a:r>
          </a:p>
          <a:p>
            <a:pPr lvl="3">
              <a:buNone/>
            </a:pPr>
            <a:endParaRPr lang="en-US" sz="3500" dirty="0" smtClean="0"/>
          </a:p>
          <a:p>
            <a:pPr lvl="1"/>
            <a:endParaRPr lang="en-US" sz="2700" dirty="0" smtClean="0"/>
          </a:p>
          <a:p>
            <a:pPr lvl="3"/>
            <a:endParaRPr lang="en-US" sz="3500" dirty="0" smtClean="0"/>
          </a:p>
          <a:p>
            <a:pPr lvl="1"/>
            <a:endParaRPr lang="en-US" sz="2100" dirty="0" smtClean="0"/>
          </a:p>
        </p:txBody>
      </p:sp>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639561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Geometry (continued)</a:t>
            </a:r>
            <a:endParaRPr lang="en-US" sz="3200" dirty="0"/>
          </a:p>
        </p:txBody>
      </p:sp>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idx="1"/>
          </p:nvPr>
        </p:nvSpPr>
        <p:spPr/>
        <p:txBody>
          <a:bodyPr>
            <a:normAutofit/>
          </a:bodyPr>
          <a:lstStyle/>
          <a:p>
            <a:pPr lvl="0"/>
            <a:r>
              <a:rPr lang="en-US" sz="2000" dirty="0" smtClean="0"/>
              <a:t>Use </a:t>
            </a:r>
            <a:r>
              <a:rPr lang="en-US" sz="2000" dirty="0"/>
              <a:t>a rectangular coordinate system to verify geometric relationships and continue their study of quadratics by connecting the geometric and algebraic definitions of the parabola; and</a:t>
            </a:r>
          </a:p>
          <a:p>
            <a:pPr lvl="0"/>
            <a:r>
              <a:rPr lang="en-US" sz="2000" dirty="0"/>
              <a:t>Prove basic theorems about circles and study relationships as an application of similarity, use the distance formula to write the equation of a circle, draw the graph in the coordinate plane, and apply techniques for solving quadratic equations to determine intersections between lines and circles or parabolas and between two circles. </a:t>
            </a:r>
          </a:p>
        </p:txBody>
      </p:sp>
    </p:spTree>
    <p:extLst>
      <p:ext uri="{BB962C8B-B14F-4D97-AF65-F5344CB8AC3E}">
        <p14:creationId xmlns:p14="http://schemas.microsoft.com/office/powerpoint/2010/main" val="2079762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Statistics and Probability</a:t>
            </a:r>
            <a:endParaRPr lang="en-US" sz="3200" dirty="0"/>
          </a:p>
        </p:txBody>
      </p:sp>
      <p:sp>
        <p:nvSpPr>
          <p:cNvPr id="6" name="Slide Number Placeholder 4"/>
          <p:cNvSpPr txBox="1">
            <a:spLocks/>
          </p:cNvSpPr>
          <p:nvPr/>
        </p:nvSpPr>
        <p:spPr>
          <a:xfrm>
            <a:off x="612648" y="6356350"/>
            <a:ext cx="1981200" cy="365760"/>
          </a:xfrm>
          <a:prstGeom prst="rect">
            <a:avLst/>
          </a:prstGeom>
        </p:spPr>
        <p:txBody>
          <a:bodyPr vert="horz"/>
          <a:lstStyle/>
          <a:p>
            <a:pPr>
              <a:defRPr/>
            </a:pPr>
            <a:fld id="{F222D228-4005-4149-BE88-DD95558ED268}" type="slidenum">
              <a:rPr lang="en-US" sz="1400" smtClean="0">
                <a:solidFill>
                  <a:srgbClr val="1F497D"/>
                </a:solidFill>
              </a:rPr>
              <a:pPr>
                <a:defRPr/>
              </a:pPr>
              <a:t>31</a:t>
            </a:fld>
            <a:endParaRPr lang="en-US" sz="1400" dirty="0">
              <a:solidFill>
                <a:srgbClr val="1F497D"/>
              </a:solidFill>
            </a:endParaRPr>
          </a:p>
        </p:txBody>
      </p:sp>
      <p:sp>
        <p:nvSpPr>
          <p:cNvPr id="3" name="Content Placeholder 2"/>
          <p:cNvSpPr>
            <a:spLocks noGrp="1"/>
          </p:cNvSpPr>
          <p:nvPr>
            <p:ph idx="1"/>
          </p:nvPr>
        </p:nvSpPr>
        <p:spPr/>
        <p:txBody>
          <a:bodyPr>
            <a:normAutofit/>
          </a:bodyPr>
          <a:lstStyle/>
          <a:p>
            <a:pPr marL="114300" lvl="0" indent="0">
              <a:buNone/>
            </a:pPr>
            <a:r>
              <a:rPr lang="en-US" sz="2000" dirty="0" smtClean="0"/>
              <a:t>Students encounter:</a:t>
            </a:r>
          </a:p>
          <a:p>
            <a:pPr lvl="0"/>
            <a:r>
              <a:rPr lang="en-US" sz="2000" dirty="0" smtClean="0"/>
              <a:t>more </a:t>
            </a:r>
            <a:r>
              <a:rPr lang="en-US" sz="2000" dirty="0"/>
              <a:t>formal means of assessing how a model fits data including using regression technique and make judgments about the appropriateness of linear models;</a:t>
            </a:r>
          </a:p>
          <a:p>
            <a:pPr lvl="0"/>
            <a:r>
              <a:rPr lang="en-US" sz="2000" dirty="0"/>
              <a:t>the languages of set theory to expand their ability to compute and interpret theoretical and experimental probabilities for compound events, attending to mutually exclusive events, independent events, and conditional probability;</a:t>
            </a:r>
          </a:p>
          <a:p>
            <a:pPr lvl="0"/>
            <a:r>
              <a:rPr lang="en-US" sz="2000" dirty="0"/>
              <a:t>geometric probability models and use probability to make informed decisions; and</a:t>
            </a:r>
          </a:p>
          <a:p>
            <a:pPr lvl="0"/>
            <a:r>
              <a:rPr lang="en-US" sz="2000" dirty="0"/>
              <a:t>different ways of collecting data—including sample surveys, experiments, and simulations—and the role that randomness and careful design play in the conclusions that can be drawn</a:t>
            </a:r>
            <a:r>
              <a:rPr lang="en-US" sz="2000" dirty="0" smtClean="0"/>
              <a:t>.</a:t>
            </a:r>
            <a:endParaRPr lang="en-US" sz="2000" dirty="0"/>
          </a:p>
        </p:txBody>
      </p:sp>
    </p:spTree>
    <p:extLst>
      <p:ext uri="{BB962C8B-B14F-4D97-AF65-F5344CB8AC3E}">
        <p14:creationId xmlns:p14="http://schemas.microsoft.com/office/powerpoint/2010/main" val="2014861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Comparison Tool for Standards Transition</a:t>
            </a:r>
            <a:endParaRPr lang="en-US" sz="3600" dirty="0"/>
          </a:p>
        </p:txBody>
      </p:sp>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idx="1"/>
          </p:nvPr>
        </p:nvSpPr>
        <p:spPr/>
        <p:txBody>
          <a:bodyPr/>
          <a:lstStyle/>
          <a:p>
            <a:r>
              <a:rPr lang="en-US" dirty="0" smtClean="0"/>
              <a:t>Provided for each H.S. Conceptual Category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78962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885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34" y="2073925"/>
            <a:ext cx="7670035" cy="382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600" dirty="0" smtClean="0"/>
              <a:t>Closer Look at Standards (9-12)</a:t>
            </a:r>
            <a:endParaRPr lang="en-US" sz="3600" dirty="0"/>
          </a:p>
        </p:txBody>
      </p:sp>
      <p:sp>
        <p:nvSpPr>
          <p:cNvPr id="7" name="Content Placeholder 6"/>
          <p:cNvSpPr>
            <a:spLocks noGrp="1"/>
          </p:cNvSpPr>
          <p:nvPr>
            <p:ph sz="quarter" idx="1"/>
          </p:nvPr>
        </p:nvSpPr>
        <p:spPr>
          <a:xfrm>
            <a:off x="457200" y="1219199"/>
            <a:ext cx="8229600" cy="4556269"/>
          </a:xfrm>
        </p:spPr>
        <p:txBody>
          <a:bodyPr>
            <a:normAutofit/>
          </a:bodyPr>
          <a:lstStyle/>
          <a:p>
            <a:endParaRPr lang="en-US" dirty="0" smtClean="0"/>
          </a:p>
          <a:p>
            <a:r>
              <a:rPr lang="en-US" dirty="0" smtClean="0"/>
              <a:t>Conceptual Category - Geometry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9" name="Slide Number Placeholder 4"/>
          <p:cNvSpPr>
            <a:spLocks noGrp="1"/>
          </p:cNvSpPr>
          <p:nvPr>
            <p:ph type="sldNum" sz="quarter" idx="12"/>
          </p:nvPr>
        </p:nvSpPr>
        <p:spPr>
          <a:xfrm>
            <a:off x="612648" y="6356350"/>
            <a:ext cx="1981200" cy="365760"/>
          </a:xfrm>
        </p:spPr>
        <p:txBody>
          <a:bodyPr/>
          <a:lstStyle/>
          <a:p>
            <a:fld id="{F222D228-4005-4149-BE88-DD95558ED268}" type="slidenum">
              <a:rPr lang="en-US" smtClean="0"/>
              <a:pPr/>
              <a:t>33</a:t>
            </a:fld>
            <a:endParaRPr lang="en-US" dirty="0"/>
          </a:p>
        </p:txBody>
      </p:sp>
      <p:sp>
        <p:nvSpPr>
          <p:cNvPr id="10" name="TextBox 9"/>
          <p:cNvSpPr txBox="1"/>
          <p:nvPr/>
        </p:nvSpPr>
        <p:spPr>
          <a:xfrm>
            <a:off x="7467600" y="3461266"/>
            <a:ext cx="1295400" cy="369332"/>
          </a:xfrm>
          <a:prstGeom prst="rect">
            <a:avLst/>
          </a:prstGeom>
          <a:noFill/>
        </p:spPr>
        <p:txBody>
          <a:bodyPr wrap="square" rtlCol="0">
            <a:spAutoFit/>
          </a:bodyPr>
          <a:lstStyle/>
          <a:p>
            <a:r>
              <a:rPr lang="en-US" b="1" dirty="0" smtClean="0"/>
              <a:t>Domains</a:t>
            </a:r>
            <a:endParaRPr lang="en-US" b="1" dirty="0"/>
          </a:p>
        </p:txBody>
      </p:sp>
      <p:cxnSp>
        <p:nvCxnSpPr>
          <p:cNvPr id="12" name="Straight Arrow Connector 11"/>
          <p:cNvCxnSpPr/>
          <p:nvPr/>
        </p:nvCxnSpPr>
        <p:spPr>
          <a:xfrm flipH="1" flipV="1">
            <a:off x="7901847" y="2420823"/>
            <a:ext cx="83706" cy="108437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flipH="1">
            <a:off x="7951745" y="3830598"/>
            <a:ext cx="33808" cy="97000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6" name="Straight Arrow Connector 45"/>
          <p:cNvCxnSpPr/>
          <p:nvPr/>
        </p:nvCxnSpPr>
        <p:spPr>
          <a:xfrm>
            <a:off x="4648200" y="1905000"/>
            <a:ext cx="2913961" cy="31948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63" name="Oval 62"/>
          <p:cNvSpPr/>
          <p:nvPr/>
        </p:nvSpPr>
        <p:spPr>
          <a:xfrm>
            <a:off x="7562161" y="2072089"/>
            <a:ext cx="1524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5521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4388"/>
          <a:stretch/>
        </p:blipFill>
        <p:spPr bwMode="auto">
          <a:xfrm>
            <a:off x="2206353" y="1922698"/>
            <a:ext cx="5799465" cy="382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600" dirty="0" smtClean="0"/>
              <a:t>Closer Look at Standards (9-12)</a:t>
            </a:r>
            <a:endParaRPr lang="en-US" sz="3600" dirty="0"/>
          </a:p>
        </p:txBody>
      </p:sp>
      <p:sp>
        <p:nvSpPr>
          <p:cNvPr id="7" name="Content Placeholder 6"/>
          <p:cNvSpPr>
            <a:spLocks noGrp="1"/>
          </p:cNvSpPr>
          <p:nvPr>
            <p:ph sz="quarter" idx="1"/>
          </p:nvPr>
        </p:nvSpPr>
        <p:spPr>
          <a:xfrm>
            <a:off x="457200" y="1219200"/>
            <a:ext cx="8229600" cy="4191000"/>
          </a:xfrm>
        </p:spPr>
        <p:txBody>
          <a:bodyPr>
            <a:normAutofit/>
          </a:bodyPr>
          <a:lstStyle/>
          <a:p>
            <a:endParaRPr lang="en-US" dirty="0" smtClean="0"/>
          </a:p>
          <a:p>
            <a:r>
              <a:rPr lang="en-US" dirty="0" smtClean="0"/>
              <a:t>Geometry – Geometric Measurement and Dimension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9" name="Slide Number Placeholder 4"/>
          <p:cNvSpPr>
            <a:spLocks noGrp="1"/>
          </p:cNvSpPr>
          <p:nvPr>
            <p:ph type="sldNum" sz="quarter" idx="12"/>
          </p:nvPr>
        </p:nvSpPr>
        <p:spPr>
          <a:xfrm>
            <a:off x="612648" y="6356350"/>
            <a:ext cx="1981200" cy="365760"/>
          </a:xfrm>
        </p:spPr>
        <p:txBody>
          <a:bodyPr/>
          <a:lstStyle/>
          <a:p>
            <a:fld id="{F222D228-4005-4149-BE88-DD95558ED268}" type="slidenum">
              <a:rPr lang="en-US" smtClean="0"/>
              <a:pPr/>
              <a:t>34</a:t>
            </a:fld>
            <a:endParaRPr lang="en-US" dirty="0"/>
          </a:p>
        </p:txBody>
      </p:sp>
      <p:sp>
        <p:nvSpPr>
          <p:cNvPr id="20" name="TextBox 19"/>
          <p:cNvSpPr txBox="1"/>
          <p:nvPr/>
        </p:nvSpPr>
        <p:spPr>
          <a:xfrm>
            <a:off x="457200" y="3094334"/>
            <a:ext cx="990600" cy="369332"/>
          </a:xfrm>
          <a:prstGeom prst="rect">
            <a:avLst/>
          </a:prstGeom>
          <a:noFill/>
        </p:spPr>
        <p:txBody>
          <a:bodyPr wrap="square" rtlCol="0">
            <a:spAutoFit/>
          </a:bodyPr>
          <a:lstStyle/>
          <a:p>
            <a:r>
              <a:rPr lang="en-US" b="1" dirty="0" smtClean="0"/>
              <a:t>Clusters</a:t>
            </a:r>
            <a:endParaRPr lang="en-US" b="1" dirty="0"/>
          </a:p>
        </p:txBody>
      </p:sp>
      <p:sp>
        <p:nvSpPr>
          <p:cNvPr id="21" name="Right Brace 20"/>
          <p:cNvSpPr/>
          <p:nvPr/>
        </p:nvSpPr>
        <p:spPr>
          <a:xfrm flipH="1">
            <a:off x="1852543" y="2465033"/>
            <a:ext cx="422547" cy="933508"/>
          </a:xfrm>
          <a:prstGeom prst="rightBrace">
            <a:avLst>
              <a:gd name="adj1" fmla="val 8333"/>
              <a:gd name="adj2" fmla="val 4868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flipH="1">
            <a:off x="1909007" y="3730883"/>
            <a:ext cx="309618"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Arrow Connector 26"/>
          <p:cNvCxnSpPr/>
          <p:nvPr/>
        </p:nvCxnSpPr>
        <p:spPr>
          <a:xfrm flipV="1">
            <a:off x="1371600" y="2931787"/>
            <a:ext cx="404743" cy="347214"/>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29" name="Straight Arrow Connector 28"/>
          <p:cNvCxnSpPr/>
          <p:nvPr/>
        </p:nvCxnSpPr>
        <p:spPr>
          <a:xfrm>
            <a:off x="1371600" y="3279000"/>
            <a:ext cx="423104" cy="663824"/>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320477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4388"/>
          <a:stretch/>
        </p:blipFill>
        <p:spPr bwMode="auto">
          <a:xfrm>
            <a:off x="2206353" y="1922698"/>
            <a:ext cx="5799465" cy="382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600" dirty="0" smtClean="0"/>
              <a:t>Closer Look at Standards (9-12)</a:t>
            </a:r>
            <a:endParaRPr lang="en-US" sz="3600" dirty="0"/>
          </a:p>
        </p:txBody>
      </p:sp>
      <p:sp>
        <p:nvSpPr>
          <p:cNvPr id="7" name="Content Placeholder 6"/>
          <p:cNvSpPr>
            <a:spLocks noGrp="1"/>
          </p:cNvSpPr>
          <p:nvPr>
            <p:ph sz="quarter" idx="1"/>
          </p:nvPr>
        </p:nvSpPr>
        <p:spPr>
          <a:xfrm>
            <a:off x="457200" y="1219200"/>
            <a:ext cx="8229600" cy="4191000"/>
          </a:xfrm>
        </p:spPr>
        <p:txBody>
          <a:bodyPr>
            <a:normAutofit/>
          </a:bodyPr>
          <a:lstStyle/>
          <a:p>
            <a:endParaRPr lang="en-US" dirty="0" smtClean="0"/>
          </a:p>
          <a:p>
            <a:pPr marL="11430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a:p>
        </p:txBody>
      </p:sp>
      <p:sp>
        <p:nvSpPr>
          <p:cNvPr id="9" name="Slide Number Placeholder 4"/>
          <p:cNvSpPr>
            <a:spLocks noGrp="1"/>
          </p:cNvSpPr>
          <p:nvPr>
            <p:ph type="sldNum" sz="quarter" idx="12"/>
          </p:nvPr>
        </p:nvSpPr>
        <p:spPr>
          <a:xfrm>
            <a:off x="612648" y="6356350"/>
            <a:ext cx="1981200" cy="365760"/>
          </a:xfrm>
        </p:spPr>
        <p:txBody>
          <a:bodyPr/>
          <a:lstStyle/>
          <a:p>
            <a:fld id="{F222D228-4005-4149-BE88-DD95558ED268}" type="slidenum">
              <a:rPr lang="en-US" smtClean="0"/>
              <a:pPr/>
              <a:t>35</a:t>
            </a:fld>
            <a:endParaRPr lang="en-US" dirty="0"/>
          </a:p>
        </p:txBody>
      </p:sp>
      <p:sp>
        <p:nvSpPr>
          <p:cNvPr id="20" name="TextBox 19"/>
          <p:cNvSpPr txBox="1"/>
          <p:nvPr/>
        </p:nvSpPr>
        <p:spPr>
          <a:xfrm>
            <a:off x="589864" y="2280367"/>
            <a:ext cx="1319143" cy="369332"/>
          </a:xfrm>
          <a:prstGeom prst="rect">
            <a:avLst/>
          </a:prstGeom>
          <a:noFill/>
        </p:spPr>
        <p:txBody>
          <a:bodyPr wrap="square" rtlCol="0">
            <a:spAutoFit/>
          </a:bodyPr>
          <a:lstStyle/>
          <a:p>
            <a:r>
              <a:rPr lang="en-US" b="1" dirty="0" smtClean="0">
                <a:solidFill>
                  <a:prstClr val="black"/>
                </a:solidFill>
              </a:rPr>
              <a:t>Standards</a:t>
            </a:r>
            <a:endParaRPr lang="en-US" b="1" dirty="0">
              <a:solidFill>
                <a:prstClr val="black"/>
              </a:solidFill>
            </a:endParaRPr>
          </a:p>
        </p:txBody>
      </p:sp>
      <p:cxnSp>
        <p:nvCxnSpPr>
          <p:cNvPr id="27" name="Straight Arrow Connector 26"/>
          <p:cNvCxnSpPr/>
          <p:nvPr/>
        </p:nvCxnSpPr>
        <p:spPr>
          <a:xfrm flipV="1">
            <a:off x="1716099" y="2734784"/>
            <a:ext cx="490254" cy="195621"/>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1" name="TextBox 10"/>
          <p:cNvSpPr txBox="1"/>
          <p:nvPr/>
        </p:nvSpPr>
        <p:spPr>
          <a:xfrm>
            <a:off x="1080227" y="2745739"/>
            <a:ext cx="635872" cy="369332"/>
          </a:xfrm>
          <a:prstGeom prst="rect">
            <a:avLst/>
          </a:prstGeom>
          <a:noFill/>
        </p:spPr>
        <p:txBody>
          <a:bodyPr wrap="square" rtlCol="0">
            <a:spAutoFit/>
          </a:bodyPr>
          <a:lstStyle/>
          <a:p>
            <a:r>
              <a:rPr lang="en-US" dirty="0" smtClean="0"/>
              <a:t>Core</a:t>
            </a:r>
            <a:endParaRPr lang="en-US" dirty="0"/>
          </a:p>
        </p:txBody>
      </p:sp>
      <p:sp>
        <p:nvSpPr>
          <p:cNvPr id="13" name="TextBox 12"/>
          <p:cNvSpPr txBox="1"/>
          <p:nvPr/>
        </p:nvSpPr>
        <p:spPr>
          <a:xfrm>
            <a:off x="449335" y="3124200"/>
            <a:ext cx="1600200" cy="369332"/>
          </a:xfrm>
          <a:prstGeom prst="rect">
            <a:avLst/>
          </a:prstGeom>
          <a:noFill/>
        </p:spPr>
        <p:txBody>
          <a:bodyPr wrap="square" rtlCol="0">
            <a:spAutoFit/>
          </a:bodyPr>
          <a:lstStyle/>
          <a:p>
            <a:r>
              <a:rPr lang="en-US" dirty="0" smtClean="0"/>
              <a:t>(+) Additional</a:t>
            </a:r>
            <a:endParaRPr lang="en-US" dirty="0"/>
          </a:p>
        </p:txBody>
      </p:sp>
      <p:cxnSp>
        <p:nvCxnSpPr>
          <p:cNvPr id="14" name="Straight Arrow Connector 13"/>
          <p:cNvCxnSpPr/>
          <p:nvPr/>
        </p:nvCxnSpPr>
        <p:spPr>
          <a:xfrm flipV="1">
            <a:off x="1868499" y="3048000"/>
            <a:ext cx="1027101" cy="26086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6" name="TextBox 15"/>
          <p:cNvSpPr txBox="1"/>
          <p:nvPr/>
        </p:nvSpPr>
        <p:spPr>
          <a:xfrm>
            <a:off x="533400" y="3581400"/>
            <a:ext cx="1524000" cy="369332"/>
          </a:xfrm>
          <a:prstGeom prst="rect">
            <a:avLst/>
          </a:prstGeom>
          <a:noFill/>
        </p:spPr>
        <p:txBody>
          <a:bodyPr wrap="square" rtlCol="0">
            <a:spAutoFit/>
          </a:bodyPr>
          <a:lstStyle/>
          <a:p>
            <a:r>
              <a:rPr lang="en-US" dirty="0" smtClean="0"/>
              <a:t>Modeling (*)</a:t>
            </a:r>
            <a:endParaRPr lang="en-US" dirty="0"/>
          </a:p>
        </p:txBody>
      </p:sp>
      <p:cxnSp>
        <p:nvCxnSpPr>
          <p:cNvPr id="17" name="Straight Arrow Connector 16"/>
          <p:cNvCxnSpPr/>
          <p:nvPr/>
        </p:nvCxnSpPr>
        <p:spPr>
          <a:xfrm flipV="1">
            <a:off x="2011720" y="3545129"/>
            <a:ext cx="3043993" cy="16313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34539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Shift #3 Rigor – Modeling</a:t>
            </a:r>
            <a:endParaRPr lang="en-US" sz="3600" dirty="0"/>
          </a:p>
        </p:txBody>
      </p:sp>
      <p:sp>
        <p:nvSpPr>
          <p:cNvPr id="3" name="Content Placeholder 2"/>
          <p:cNvSpPr>
            <a:spLocks noGrp="1"/>
          </p:cNvSpPr>
          <p:nvPr>
            <p:ph idx="1"/>
          </p:nvPr>
        </p:nvSpPr>
        <p:spPr>
          <a:xfrm>
            <a:off x="914400" y="1600200"/>
            <a:ext cx="7086600" cy="4038600"/>
          </a:xfrm>
        </p:spPr>
        <p:txBody>
          <a:bodyPr>
            <a:normAutofit fontScale="92500" lnSpcReduction="10000"/>
          </a:bodyPr>
          <a:lstStyle/>
          <a:p>
            <a:r>
              <a:rPr lang="en-US" sz="2800" dirty="0" smtClean="0"/>
              <a:t>Links classroom mathematics and statistics to everyday life, work and decision-making. </a:t>
            </a:r>
          </a:p>
          <a:p>
            <a:endParaRPr lang="en-US" sz="2800" dirty="0" smtClean="0"/>
          </a:p>
          <a:p>
            <a:r>
              <a:rPr lang="en-US" sz="2800" dirty="0" smtClean="0"/>
              <a:t>In Grades K-8, modeling skills are developed as one of the Standards for Mathematical Practice. </a:t>
            </a:r>
          </a:p>
          <a:p>
            <a:endParaRPr lang="en-US" sz="2800" dirty="0" smtClean="0"/>
          </a:p>
          <a:p>
            <a:r>
              <a:rPr lang="en-US" sz="2800" dirty="0" smtClean="0"/>
              <a:t>Modeling is both a High School Domain</a:t>
            </a:r>
            <a:br>
              <a:rPr lang="en-US" sz="2800" dirty="0" smtClean="0"/>
            </a:br>
            <a:r>
              <a:rPr lang="en-US" sz="2800" dirty="0" smtClean="0"/>
              <a:t>and a Standards for Mathematical Practice</a:t>
            </a:r>
          </a:p>
          <a:p>
            <a:pPr lvl="1"/>
            <a:r>
              <a:rPr lang="en-US" sz="2500" dirty="0" smtClean="0"/>
              <a:t>Domains, Strands, Clusters or Individual Standards have been identified by *</a:t>
            </a:r>
          </a:p>
          <a:p>
            <a:pPr>
              <a:buNone/>
            </a:pPr>
            <a:endParaRPr lang="en-US" sz="2800" dirty="0" smtClean="0"/>
          </a:p>
          <a:p>
            <a:endParaRPr lang="en-US" sz="2800" dirty="0" smtClean="0"/>
          </a:p>
          <a:p>
            <a:pPr>
              <a:buNone/>
            </a:pPr>
            <a:endParaRPr lang="en-US" sz="2800" dirty="0" smtClean="0"/>
          </a:p>
          <a:p>
            <a:pPr>
              <a:buNone/>
            </a:pPr>
            <a:endParaRPr lang="en-US" sz="2800" dirty="0" smtClean="0"/>
          </a:p>
        </p:txBody>
      </p:sp>
      <p:sp>
        <p:nvSpPr>
          <p:cNvPr id="5" name="Slide Number Placeholder 4"/>
          <p:cNvSpPr>
            <a:spLocks noGrp="1"/>
          </p:cNvSpPr>
          <p:nvPr>
            <p:ph type="sldNum" sz="quarter" idx="12"/>
          </p:nvPr>
        </p:nvSpPr>
        <p:spPr>
          <a:xfrm>
            <a:off x="612648" y="6356350"/>
            <a:ext cx="1981200" cy="365760"/>
          </a:xfrm>
        </p:spPr>
        <p:txBody>
          <a:bodyPr/>
          <a:lstStyle/>
          <a:p>
            <a:fld id="{F222D228-4005-4149-BE88-DD95558ED268}" type="slidenum">
              <a:rPr lang="en-US" smtClean="0"/>
              <a:pPr/>
              <a:t>36</a:t>
            </a:fld>
            <a:endParaRPr lang="en-US" dirty="0"/>
          </a:p>
        </p:txBody>
      </p:sp>
    </p:spTree>
    <p:extLst>
      <p:ext uri="{BB962C8B-B14F-4D97-AF65-F5344CB8AC3E}">
        <p14:creationId xmlns:p14="http://schemas.microsoft.com/office/powerpoint/2010/main" val="1243551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Standards for Mathematical Practice</a:t>
            </a:r>
            <a:endParaRPr lang="en-US" sz="3600" dirty="0"/>
          </a:p>
        </p:txBody>
      </p:sp>
      <p:sp>
        <p:nvSpPr>
          <p:cNvPr id="3" name="Content Placeholder 2"/>
          <p:cNvSpPr>
            <a:spLocks noGrp="1"/>
          </p:cNvSpPr>
          <p:nvPr>
            <p:ph idx="1"/>
          </p:nvPr>
        </p:nvSpPr>
        <p:spPr/>
        <p:txBody>
          <a:bodyPr>
            <a:normAutofit/>
          </a:bodyPr>
          <a:lstStyle/>
          <a:p>
            <a:endParaRPr lang="en-US" dirty="0" smtClean="0"/>
          </a:p>
          <a:p>
            <a:pPr>
              <a:buNone/>
            </a:pPr>
            <a:r>
              <a:rPr lang="en-US" dirty="0" smtClean="0"/>
              <a:t>Both a goal and a vehicle - </a:t>
            </a:r>
          </a:p>
          <a:p>
            <a:pPr>
              <a:buNone/>
            </a:pPr>
            <a:endParaRPr lang="en-US" dirty="0" smtClean="0"/>
          </a:p>
          <a:p>
            <a:pPr>
              <a:buNone/>
            </a:pPr>
            <a:r>
              <a:rPr lang="en-US" dirty="0" smtClean="0"/>
              <a:t>The goal is to move students along a continuum – </a:t>
            </a:r>
            <a:br>
              <a:rPr lang="en-US" dirty="0" smtClean="0"/>
            </a:br>
            <a:r>
              <a:rPr lang="en-US" dirty="0" smtClean="0"/>
              <a:t>always deepening their use of the mathematical practices.</a:t>
            </a:r>
          </a:p>
          <a:p>
            <a:pPr>
              <a:buNone/>
            </a:pPr>
            <a:endParaRPr lang="en-US" dirty="0" smtClean="0"/>
          </a:p>
          <a:p>
            <a:pPr>
              <a:buNone/>
            </a:pPr>
            <a:r>
              <a:rPr lang="en-US" dirty="0" smtClean="0"/>
              <a:t>They are a vehicle for learning the content standards.</a:t>
            </a:r>
          </a:p>
        </p:txBody>
      </p:sp>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1911606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Background Information</a:t>
            </a:r>
            <a:endParaRPr lang="en-US" sz="3600" dirty="0"/>
          </a:p>
        </p:txBody>
      </p:sp>
      <p:sp>
        <p:nvSpPr>
          <p:cNvPr id="3" name="Content Placeholder 2"/>
          <p:cNvSpPr>
            <a:spLocks noGrp="1"/>
          </p:cNvSpPr>
          <p:nvPr>
            <p:ph sz="half" idx="1"/>
          </p:nvPr>
        </p:nvSpPr>
        <p:spPr>
          <a:xfrm>
            <a:off x="457200" y="1536192"/>
            <a:ext cx="4038600" cy="4590288"/>
          </a:xfrm>
        </p:spPr>
        <p:txBody>
          <a:bodyPr>
            <a:normAutofit/>
          </a:bodyPr>
          <a:lstStyle/>
          <a:p>
            <a:pPr marL="114300" indent="0">
              <a:buNone/>
            </a:pPr>
            <a:r>
              <a:rPr lang="en-US" dirty="0" smtClean="0"/>
              <a:t>National Council of Teachers of Mathematics </a:t>
            </a:r>
            <a:r>
              <a:rPr lang="en-US" i="1" dirty="0" smtClean="0"/>
              <a:t>Principal and Standards (2000)</a:t>
            </a:r>
          </a:p>
          <a:p>
            <a:pPr lvl="1"/>
            <a:r>
              <a:rPr lang="en-US" dirty="0" smtClean="0"/>
              <a:t>Problem Solving</a:t>
            </a:r>
          </a:p>
          <a:p>
            <a:pPr lvl="1"/>
            <a:r>
              <a:rPr lang="en-US" dirty="0" smtClean="0"/>
              <a:t>Reasoning and Proof</a:t>
            </a:r>
          </a:p>
          <a:p>
            <a:pPr lvl="1"/>
            <a:r>
              <a:rPr lang="en-US" dirty="0" smtClean="0"/>
              <a:t>Connections</a:t>
            </a:r>
          </a:p>
          <a:p>
            <a:pPr lvl="1"/>
            <a:r>
              <a:rPr lang="en-US" dirty="0" smtClean="0"/>
              <a:t>Communication</a:t>
            </a:r>
          </a:p>
          <a:p>
            <a:pPr lvl="1"/>
            <a:r>
              <a:rPr lang="en-US" dirty="0" smtClean="0"/>
              <a:t>Representation</a:t>
            </a:r>
          </a:p>
        </p:txBody>
      </p:sp>
      <p:sp>
        <p:nvSpPr>
          <p:cNvPr id="9"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grpSp>
        <p:nvGrpSpPr>
          <p:cNvPr id="11" name="Group 11"/>
          <p:cNvGrpSpPr>
            <a:grpSpLocks/>
          </p:cNvGrpSpPr>
          <p:nvPr/>
        </p:nvGrpSpPr>
        <p:grpSpPr bwMode="auto">
          <a:xfrm>
            <a:off x="4876800" y="2828652"/>
            <a:ext cx="2228491" cy="2785614"/>
            <a:chOff x="264" y="960"/>
            <a:chExt cx="2512" cy="3208"/>
          </a:xfrm>
        </p:grpSpPr>
        <p:sp>
          <p:nvSpPr>
            <p:cNvPr id="12" name="Rectangle 12"/>
            <p:cNvSpPr>
              <a:spLocks noChangeArrowheads="1"/>
            </p:cNvSpPr>
            <p:nvPr/>
          </p:nvSpPr>
          <p:spPr bwMode="auto">
            <a:xfrm>
              <a:off x="369" y="1000"/>
              <a:ext cx="2407" cy="3168"/>
            </a:xfrm>
            <a:prstGeom prst="rect">
              <a:avLst/>
            </a:prstGeom>
            <a:gradFill rotWithShape="0">
              <a:gsLst>
                <a:gs pos="0">
                  <a:srgbClr val="FF6600">
                    <a:gamma/>
                    <a:shade val="46275"/>
                    <a:invGamma/>
                  </a:srgbClr>
                </a:gs>
                <a:gs pos="50000">
                  <a:srgbClr val="FF6600"/>
                </a:gs>
                <a:gs pos="100000">
                  <a:srgbClr val="FF6600">
                    <a:gamma/>
                    <a:shade val="46275"/>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pic>
          <p:nvPicPr>
            <p:cNvPr id="13" name="Picture 13" descr="Cover for p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 y="960"/>
              <a:ext cx="2449" cy="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20951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Background Information</a:t>
            </a:r>
            <a:endParaRPr lang="en-US" sz="3600" dirty="0"/>
          </a:p>
        </p:txBody>
      </p:sp>
      <p:sp>
        <p:nvSpPr>
          <p:cNvPr id="3" name="Content Placeholder 2"/>
          <p:cNvSpPr>
            <a:spLocks noGrp="1"/>
          </p:cNvSpPr>
          <p:nvPr>
            <p:ph sz="half" idx="1"/>
          </p:nvPr>
        </p:nvSpPr>
        <p:spPr>
          <a:xfrm>
            <a:off x="457200" y="1536192"/>
            <a:ext cx="4419600" cy="4590288"/>
          </a:xfrm>
        </p:spPr>
        <p:txBody>
          <a:bodyPr>
            <a:normAutofit/>
          </a:bodyPr>
          <a:lstStyle/>
          <a:p>
            <a:r>
              <a:rPr lang="en-US" dirty="0"/>
              <a:t>The National Research Council’s Report</a:t>
            </a:r>
            <a:r>
              <a:rPr lang="en-US" i="1" dirty="0"/>
              <a:t> </a:t>
            </a:r>
            <a:br>
              <a:rPr lang="en-US" i="1" dirty="0"/>
            </a:br>
            <a:r>
              <a:rPr lang="en-US" i="1" dirty="0"/>
              <a:t>Adding It Up (2001)</a:t>
            </a:r>
          </a:p>
          <a:p>
            <a:endParaRPr lang="en-US" dirty="0" smtClean="0"/>
          </a:p>
        </p:txBody>
      </p:sp>
      <p:pic>
        <p:nvPicPr>
          <p:cNvPr id="5" name="Picture 7" descr="Cover of Adding it Up book."/>
          <p:cNvPicPr>
            <a:picLocks noChangeAspect="1" noChangeArrowheads="1"/>
          </p:cNvPicPr>
          <p:nvPr/>
        </p:nvPicPr>
        <p:blipFill>
          <a:blip r:embed="rId3" cstate="print"/>
          <a:srcRect/>
          <a:stretch>
            <a:fillRect/>
          </a:stretch>
        </p:blipFill>
        <p:spPr bwMode="auto">
          <a:xfrm>
            <a:off x="1603248" y="3200400"/>
            <a:ext cx="1670304" cy="2405076"/>
          </a:xfrm>
          <a:prstGeom prst="rect">
            <a:avLst/>
          </a:prstGeom>
          <a:noFill/>
          <a:ln w="9525">
            <a:solidFill>
              <a:schemeClr val="tx1"/>
            </a:solidFill>
            <a:miter lim="800000"/>
            <a:headEnd/>
            <a:tailEnd/>
          </a:ln>
        </p:spPr>
      </p:pic>
      <p:pic>
        <p:nvPicPr>
          <p:cNvPr id="6" name="Picture 2" descr="Depicts the intertwined strands of proficiency: adaptive reasoning, strategic competence, conceptual understanding, productive dispositions, and procedural fluency."/>
          <p:cNvPicPr>
            <a:picLocks noChangeAspect="1" noChangeArrowheads="1"/>
          </p:cNvPicPr>
          <p:nvPr/>
        </p:nvPicPr>
        <p:blipFill>
          <a:blip r:embed="rId4" cstate="print"/>
          <a:srcRect/>
          <a:stretch>
            <a:fillRect/>
          </a:stretch>
        </p:blipFill>
        <p:spPr bwMode="auto">
          <a:xfrm>
            <a:off x="4572420" y="1371600"/>
            <a:ext cx="3466528" cy="4471822"/>
          </a:xfrm>
          <a:prstGeom prst="rect">
            <a:avLst/>
          </a:prstGeom>
          <a:noFill/>
          <a:ln w="9525">
            <a:noFill/>
            <a:miter lim="800000"/>
            <a:headEnd/>
            <a:tailEnd/>
          </a:ln>
        </p:spPr>
      </p:pic>
      <p:sp>
        <p:nvSpPr>
          <p:cNvPr id="9"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2540049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Shift #1 Focus – Critical Areas</a:t>
            </a:r>
            <a:endParaRPr lang="en-US" sz="3600" dirty="0"/>
          </a:p>
        </p:txBody>
      </p:sp>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Content Placeholder 4"/>
          <p:cNvSpPr>
            <a:spLocks noGrp="1"/>
          </p:cNvSpPr>
          <p:nvPr>
            <p:ph idx="1"/>
          </p:nvPr>
        </p:nvSpPr>
        <p:spPr>
          <a:xfrm>
            <a:off x="577761" y="1352550"/>
            <a:ext cx="7620000" cy="4800600"/>
          </a:xfrm>
        </p:spPr>
        <p:txBody>
          <a:bodyPr/>
          <a:lstStyle/>
          <a:p>
            <a:r>
              <a:rPr lang="en-US" dirty="0" smtClean="0"/>
              <a:t>Instructional Focus: Kindergarten through Second Grade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4" r="28146"/>
          <a:stretch/>
        </p:blipFill>
        <p:spPr bwMode="auto">
          <a:xfrm>
            <a:off x="598877" y="1981200"/>
            <a:ext cx="7638986"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282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81000"/>
            <a:ext cx="8001000" cy="1143000"/>
          </a:xfrm>
        </p:spPr>
        <p:txBody>
          <a:bodyPr/>
          <a:lstStyle/>
          <a:p>
            <a:r>
              <a:rPr lang="en-US" sz="3600" dirty="0" smtClean="0"/>
              <a:t>Strands of Mathematical Proficiency</a:t>
            </a:r>
            <a:r>
              <a:rPr lang="en-US" sz="4000" dirty="0" smtClean="0"/>
              <a:t/>
            </a:r>
            <a:br>
              <a:rPr lang="en-US" sz="4000" dirty="0" smtClean="0"/>
            </a:br>
            <a:endParaRPr lang="en-US" sz="4000" dirty="0" smtClean="0"/>
          </a:p>
        </p:txBody>
      </p:sp>
      <p:sp>
        <p:nvSpPr>
          <p:cNvPr id="32771" name="Content Placeholder 2"/>
          <p:cNvSpPr>
            <a:spLocks noGrp="1"/>
          </p:cNvSpPr>
          <p:nvPr>
            <p:ph idx="1"/>
          </p:nvPr>
        </p:nvSpPr>
        <p:spPr bwMode="auto">
          <a:xfrm>
            <a:off x="457200" y="1219200"/>
            <a:ext cx="8077200" cy="51053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ct val="85000"/>
              </a:lnSpc>
              <a:spcBef>
                <a:spcPts val="200"/>
              </a:spcBef>
            </a:pPr>
            <a:r>
              <a:rPr lang="en-US" sz="2400" b="1" i="1" dirty="0" smtClean="0"/>
              <a:t>Conceptual Understanding</a:t>
            </a:r>
            <a:r>
              <a:rPr lang="en-US" sz="2400" b="1" dirty="0" smtClean="0"/>
              <a:t> </a:t>
            </a:r>
            <a:r>
              <a:rPr lang="en-US" sz="2400" dirty="0" smtClean="0"/>
              <a:t>– comprehension of mathematical concepts, operations, and relations</a:t>
            </a:r>
          </a:p>
          <a:p>
            <a:pPr>
              <a:lnSpc>
                <a:spcPct val="85000"/>
              </a:lnSpc>
              <a:spcBef>
                <a:spcPts val="200"/>
              </a:spcBef>
            </a:pPr>
            <a:endParaRPr lang="en-US" sz="2400" b="1" i="1" dirty="0" smtClean="0"/>
          </a:p>
          <a:p>
            <a:pPr>
              <a:lnSpc>
                <a:spcPct val="85000"/>
              </a:lnSpc>
              <a:spcBef>
                <a:spcPts val="200"/>
              </a:spcBef>
            </a:pPr>
            <a:r>
              <a:rPr lang="en-US" sz="2400" b="1" i="1" dirty="0" smtClean="0"/>
              <a:t>Procedural Fluency</a:t>
            </a:r>
            <a:r>
              <a:rPr lang="en-US" sz="2400" b="1" dirty="0" smtClean="0"/>
              <a:t> </a:t>
            </a:r>
            <a:r>
              <a:rPr lang="en-US" sz="2400" dirty="0" smtClean="0"/>
              <a:t>– skill in carrying out procedures </a:t>
            </a:r>
            <a:br>
              <a:rPr lang="en-US" sz="2400" dirty="0" smtClean="0"/>
            </a:br>
            <a:r>
              <a:rPr lang="en-US" sz="2400" dirty="0" smtClean="0"/>
              <a:t>flexibly, accurately, efficiently, and appropriately</a:t>
            </a:r>
            <a:endParaRPr lang="en-US" sz="2400" b="1" i="1" dirty="0" smtClean="0"/>
          </a:p>
          <a:p>
            <a:pPr>
              <a:lnSpc>
                <a:spcPct val="85000"/>
              </a:lnSpc>
              <a:spcBef>
                <a:spcPts val="200"/>
              </a:spcBef>
            </a:pPr>
            <a:endParaRPr lang="en-US" sz="2400" b="1" i="1" dirty="0" smtClean="0"/>
          </a:p>
          <a:p>
            <a:pPr>
              <a:lnSpc>
                <a:spcPct val="85000"/>
              </a:lnSpc>
              <a:spcBef>
                <a:spcPts val="200"/>
              </a:spcBef>
            </a:pPr>
            <a:r>
              <a:rPr lang="en-US" sz="2400" b="1" i="1" dirty="0" smtClean="0"/>
              <a:t>Strategic Competence</a:t>
            </a:r>
            <a:r>
              <a:rPr lang="en-US" sz="2400" b="1" dirty="0" smtClean="0"/>
              <a:t> </a:t>
            </a:r>
            <a:r>
              <a:rPr lang="en-US" sz="2400" dirty="0" smtClean="0"/>
              <a:t>– ability to formulate, represent, </a:t>
            </a:r>
            <a:br>
              <a:rPr lang="en-US" sz="2400" dirty="0" smtClean="0"/>
            </a:br>
            <a:r>
              <a:rPr lang="en-US" sz="2400" dirty="0" smtClean="0"/>
              <a:t>and solve mathematical problems</a:t>
            </a:r>
            <a:endParaRPr lang="en-US" sz="2400" b="1" i="1" dirty="0" smtClean="0"/>
          </a:p>
          <a:p>
            <a:pPr>
              <a:lnSpc>
                <a:spcPct val="85000"/>
              </a:lnSpc>
              <a:spcBef>
                <a:spcPts val="200"/>
              </a:spcBef>
            </a:pPr>
            <a:endParaRPr lang="en-US" sz="2400" b="1" i="1" dirty="0" smtClean="0"/>
          </a:p>
          <a:p>
            <a:pPr>
              <a:lnSpc>
                <a:spcPct val="85000"/>
              </a:lnSpc>
              <a:spcBef>
                <a:spcPts val="200"/>
              </a:spcBef>
            </a:pPr>
            <a:r>
              <a:rPr lang="en-US" sz="2400" b="1" i="1" dirty="0" smtClean="0"/>
              <a:t>Adaptive Reasoning</a:t>
            </a:r>
            <a:r>
              <a:rPr lang="en-US" sz="2400" b="1" dirty="0" smtClean="0"/>
              <a:t> </a:t>
            </a:r>
            <a:r>
              <a:rPr lang="en-US" sz="2400" dirty="0" smtClean="0"/>
              <a:t>– capacity for logical thought, reflection, explanation, and justification</a:t>
            </a:r>
          </a:p>
          <a:p>
            <a:pPr>
              <a:lnSpc>
                <a:spcPct val="85000"/>
              </a:lnSpc>
              <a:spcBef>
                <a:spcPts val="200"/>
              </a:spcBef>
            </a:pPr>
            <a:endParaRPr lang="en-US" sz="2400" b="1" i="1" dirty="0" smtClean="0"/>
          </a:p>
          <a:p>
            <a:pPr>
              <a:lnSpc>
                <a:spcPct val="85000"/>
              </a:lnSpc>
              <a:spcBef>
                <a:spcPts val="200"/>
              </a:spcBef>
            </a:pPr>
            <a:r>
              <a:rPr lang="en-US" sz="2400" b="1" i="1" dirty="0" smtClean="0"/>
              <a:t>Productive Disposition</a:t>
            </a:r>
            <a:r>
              <a:rPr lang="en-US" sz="2400" b="1" dirty="0" smtClean="0"/>
              <a:t> </a:t>
            </a:r>
            <a:r>
              <a:rPr lang="en-US" sz="2400" dirty="0" smtClean="0"/>
              <a:t>– habitual inclination to see mathematics as sensible, useful, and worthwhile, </a:t>
            </a:r>
            <a:br>
              <a:rPr lang="en-US" sz="2400" dirty="0" smtClean="0"/>
            </a:br>
            <a:r>
              <a:rPr lang="en-US" sz="2400" dirty="0" smtClean="0"/>
              <a:t>coupled with a belief in diligence and one’</a:t>
            </a:r>
            <a:r>
              <a:rPr lang="en-US" altLang="ja-JP" sz="2400" dirty="0" smtClean="0"/>
              <a:t>s own efficacy.</a:t>
            </a:r>
          </a:p>
        </p:txBody>
      </p:sp>
      <p:sp>
        <p:nvSpPr>
          <p:cNvPr id="32772" name="Slide Number Placeholder 1"/>
          <p:cNvSpPr>
            <a:spLocks noGrp="1"/>
          </p:cNvSpPr>
          <p:nvPr>
            <p:ph type="sldNum" sz="quarter" idx="4294967295"/>
          </p:nvPr>
        </p:nvSpPr>
        <p:spPr bwMode="auto">
          <a:xfrm>
            <a:off x="0" y="6400800"/>
            <a:ext cx="3505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A50D11A-14FF-400E-8E92-75385C6D9111}" type="slidenum">
              <a:rPr lang="en-US" sz="1200">
                <a:solidFill>
                  <a:srgbClr val="898989"/>
                </a:solidFill>
              </a:rPr>
              <a:pPr/>
              <a:t>40</a:t>
            </a:fld>
            <a:endParaRPr lang="en-US" sz="1200" dirty="0">
              <a:solidFill>
                <a:srgbClr val="898989"/>
              </a:solidFill>
            </a:endParaRPr>
          </a:p>
        </p:txBody>
      </p:sp>
    </p:spTree>
    <p:extLst>
      <p:ext uri="{BB962C8B-B14F-4D97-AF65-F5344CB8AC3E}">
        <p14:creationId xmlns:p14="http://schemas.microsoft.com/office/powerpoint/2010/main" val="36122645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Standards for Mathematical Practice</a:t>
            </a:r>
          </a:p>
        </p:txBody>
      </p:sp>
      <p:sp>
        <p:nvSpPr>
          <p:cNvPr id="6" name="Content Placeholder 5"/>
          <p:cNvSpPr>
            <a:spLocks noGrp="1"/>
          </p:cNvSpPr>
          <p:nvPr>
            <p:ph idx="1"/>
          </p:nvPr>
        </p:nvSpPr>
        <p:spPr>
          <a:xfrm>
            <a:off x="609600" y="1219200"/>
            <a:ext cx="7696200" cy="4937760"/>
          </a:xfrm>
        </p:spPr>
        <p:txBody>
          <a:bodyPr>
            <a:normAutofit/>
          </a:bodyPr>
          <a:lstStyle/>
          <a:p>
            <a:pPr marL="457200" indent="-457200">
              <a:buClr>
                <a:schemeClr val="hlink"/>
              </a:buClr>
              <a:buSzPts val="2400"/>
              <a:buNone/>
            </a:pPr>
            <a:endParaRPr lang="en-US" sz="2400" dirty="0" smtClean="0"/>
          </a:p>
          <a:p>
            <a:pPr marL="457200" indent="-457200">
              <a:buClr>
                <a:schemeClr val="hlink"/>
              </a:buClr>
              <a:buSzPts val="2400"/>
              <a:buFont typeface="+mj-lt"/>
              <a:buAutoNum type="arabicPeriod"/>
            </a:pPr>
            <a:r>
              <a:rPr lang="en-US" sz="2400" dirty="0" smtClean="0"/>
              <a:t>Make sense of problems and persevere in solving them</a:t>
            </a:r>
          </a:p>
          <a:p>
            <a:pPr marL="457200" indent="-457200">
              <a:buClr>
                <a:schemeClr val="hlink"/>
              </a:buClr>
              <a:buSzPts val="2400"/>
              <a:buFont typeface="+mj-lt"/>
              <a:buAutoNum type="arabicPeriod"/>
            </a:pPr>
            <a:r>
              <a:rPr lang="en-US" sz="2400" dirty="0" smtClean="0"/>
              <a:t>Reason abstractly and quantitatively</a:t>
            </a:r>
          </a:p>
          <a:p>
            <a:pPr marL="457200" indent="-457200">
              <a:buClr>
                <a:schemeClr val="hlink"/>
              </a:buClr>
              <a:buSzPts val="2400"/>
              <a:buFont typeface="+mj-lt"/>
              <a:buAutoNum type="arabicPeriod"/>
            </a:pPr>
            <a:r>
              <a:rPr lang="en-US" sz="2400" dirty="0" smtClean="0"/>
              <a:t>Construct viable arguments and critique the </a:t>
            </a:r>
            <a:br>
              <a:rPr lang="en-US" sz="2400" dirty="0" smtClean="0"/>
            </a:br>
            <a:r>
              <a:rPr lang="en-US" sz="2400" dirty="0" smtClean="0"/>
              <a:t> reasoning of others</a:t>
            </a:r>
          </a:p>
          <a:p>
            <a:pPr marL="457200" indent="-457200">
              <a:buClr>
                <a:schemeClr val="hlink"/>
              </a:buClr>
              <a:buSzPts val="2400"/>
              <a:buFont typeface="+mj-lt"/>
              <a:buAutoNum type="arabicPeriod"/>
            </a:pPr>
            <a:r>
              <a:rPr lang="en-US" sz="2400" dirty="0" smtClean="0"/>
              <a:t>Model with mathematics</a:t>
            </a:r>
          </a:p>
          <a:p>
            <a:pPr marL="457200" indent="-457200">
              <a:buClr>
                <a:schemeClr val="hlink"/>
              </a:buClr>
              <a:buSzPts val="2400"/>
              <a:buFont typeface="+mj-lt"/>
              <a:buAutoNum type="arabicPeriod"/>
            </a:pPr>
            <a:r>
              <a:rPr lang="en-US" sz="2400" dirty="0" smtClean="0"/>
              <a:t>Use appropriate tools strategically</a:t>
            </a:r>
          </a:p>
          <a:p>
            <a:pPr marL="457200" indent="-457200">
              <a:buClr>
                <a:schemeClr val="hlink"/>
              </a:buClr>
              <a:buSzPts val="2400"/>
              <a:buFont typeface="+mj-lt"/>
              <a:buAutoNum type="arabicPeriod"/>
            </a:pPr>
            <a:r>
              <a:rPr lang="en-US" sz="2400" dirty="0" smtClean="0"/>
              <a:t>Attend to precision</a:t>
            </a:r>
          </a:p>
          <a:p>
            <a:pPr marL="457200" indent="-457200">
              <a:buClr>
                <a:schemeClr val="hlink"/>
              </a:buClr>
              <a:buSzPts val="2400"/>
              <a:buFont typeface="+mj-lt"/>
              <a:buAutoNum type="arabicPeriod"/>
            </a:pPr>
            <a:r>
              <a:rPr lang="en-US" sz="2400" dirty="0" smtClean="0"/>
              <a:t>Look for and make use of structure</a:t>
            </a:r>
          </a:p>
          <a:p>
            <a:pPr marL="457200" indent="-457200">
              <a:buClr>
                <a:schemeClr val="hlink"/>
              </a:buClr>
              <a:buSzPts val="2400"/>
              <a:buFont typeface="+mj-lt"/>
              <a:buAutoNum type="arabicPeriod"/>
            </a:pPr>
            <a:r>
              <a:rPr lang="en-US" sz="2400" dirty="0" smtClean="0"/>
              <a:t>Look for and express regularity in repeated reasoning</a:t>
            </a:r>
          </a:p>
        </p:txBody>
      </p:sp>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735294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normAutofit/>
          </a:bodyPr>
          <a:lstStyle/>
          <a:p>
            <a:r>
              <a:rPr lang="en-US" sz="3600" dirty="0"/>
              <a:t>Mathematical Practice Descriptions</a:t>
            </a:r>
          </a:p>
        </p:txBody>
      </p:sp>
      <p:sp>
        <p:nvSpPr>
          <p:cNvPr id="6" name="Content Placeholder 2"/>
          <p:cNvSpPr>
            <a:spLocks noGrp="1"/>
          </p:cNvSpPr>
          <p:nvPr>
            <p:ph idx="1"/>
          </p:nvPr>
        </p:nvSpPr>
        <p:spPr/>
        <p:txBody>
          <a:bodyPr>
            <a:normAutofit/>
          </a:bodyPr>
          <a:lstStyle/>
          <a:p>
            <a:pPr marL="457200" indent="-457200">
              <a:buNone/>
            </a:pPr>
            <a:endParaRPr lang="en-US" sz="2400" dirty="0" smtClean="0">
              <a:solidFill>
                <a:schemeClr val="accent2">
                  <a:lumMod val="75000"/>
                </a:schemeClr>
              </a:solidFill>
            </a:endParaRPr>
          </a:p>
          <a:p>
            <a:pPr marL="457200" indent="-457200">
              <a:buNone/>
            </a:pPr>
            <a:endParaRPr lang="en-US" sz="2400" dirty="0" smtClean="0">
              <a:solidFill>
                <a:schemeClr val="accent2">
                  <a:lumMod val="75000"/>
                </a:schemeClr>
              </a:solidFill>
            </a:endParaRPr>
          </a:p>
          <a:p>
            <a:pPr marL="457200" indent="-457200">
              <a:buNone/>
            </a:pPr>
            <a:endParaRPr lang="en-US" sz="2400" dirty="0" smtClean="0">
              <a:solidFill>
                <a:schemeClr val="accent2">
                  <a:lumMod val="75000"/>
                </a:schemeClr>
              </a:solidFill>
            </a:endParaRPr>
          </a:p>
          <a:p>
            <a:pPr marL="457200" indent="-457200">
              <a:buNone/>
            </a:pPr>
            <a:endParaRPr lang="en-US" sz="2400" dirty="0" smtClean="0">
              <a:solidFill>
                <a:schemeClr val="accent2">
                  <a:lumMod val="75000"/>
                </a:schemeClr>
              </a:solidFill>
            </a:endParaRPr>
          </a:p>
          <a:p>
            <a:pPr marL="457200" indent="-457200">
              <a:buNone/>
            </a:pPr>
            <a:endParaRPr lang="en-US" sz="2400" dirty="0" smtClean="0">
              <a:solidFill>
                <a:schemeClr val="accent2">
                  <a:lumMod val="75000"/>
                </a:schemeClr>
              </a:solidFill>
            </a:endParaRPr>
          </a:p>
          <a:p>
            <a:pPr marL="457200" indent="-457200">
              <a:buNone/>
            </a:pPr>
            <a:endParaRPr lang="en-US" sz="2400" dirty="0" smtClean="0">
              <a:solidFill>
                <a:schemeClr val="accent2">
                  <a:lumMod val="75000"/>
                </a:schemeClr>
              </a:solidFill>
            </a:endParaRPr>
          </a:p>
          <a:p>
            <a:r>
              <a:rPr lang="en-US" sz="2400" dirty="0" smtClean="0"/>
              <a:t>Read the paragraph description for Practice #5.</a:t>
            </a:r>
          </a:p>
          <a:p>
            <a:endParaRPr lang="en-US" sz="2400" dirty="0" smtClean="0"/>
          </a:p>
          <a:p>
            <a:r>
              <a:rPr lang="en-US" sz="2400" dirty="0" smtClean="0"/>
              <a:t>Notice the verbs used to describe actions students will take.</a:t>
            </a:r>
          </a:p>
          <a:p>
            <a:pPr>
              <a:buNone/>
            </a:pPr>
            <a:endParaRPr lang="en-US" sz="2800" dirty="0" smtClean="0"/>
          </a:p>
          <a:p>
            <a:pPr>
              <a:buNone/>
            </a:pPr>
            <a:endParaRPr lang="en-US" sz="2800" dirty="0" smtClean="0"/>
          </a:p>
        </p:txBody>
      </p:sp>
      <p:sp>
        <p:nvSpPr>
          <p:cNvPr id="7"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11" name="Picture 10"/>
          <p:cNvPicPr/>
          <p:nvPr/>
        </p:nvPicPr>
        <p:blipFill>
          <a:blip r:embed="rId3" cstate="print"/>
          <a:srcRect l="4462" t="11966" r="56498" b="56163"/>
          <a:stretch>
            <a:fillRect/>
          </a:stretch>
        </p:blipFill>
        <p:spPr bwMode="auto">
          <a:xfrm>
            <a:off x="152400" y="1524000"/>
            <a:ext cx="8305800" cy="2590800"/>
          </a:xfrm>
          <a:prstGeom prst="rect">
            <a:avLst/>
          </a:prstGeom>
          <a:noFill/>
          <a:ln w="9525">
            <a:noFill/>
            <a:miter lim="800000"/>
            <a:headEnd/>
            <a:tailEnd/>
          </a:ln>
        </p:spPr>
      </p:pic>
    </p:spTree>
    <p:extLst>
      <p:ext uri="{BB962C8B-B14F-4D97-AF65-F5344CB8AC3E}">
        <p14:creationId xmlns:p14="http://schemas.microsoft.com/office/powerpoint/2010/main" val="4116304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Grade-Span Proficiency Descriptors</a:t>
            </a:r>
          </a:p>
        </p:txBody>
      </p:sp>
      <p:sp>
        <p:nvSpPr>
          <p:cNvPr id="6" name="Content Placeholder 2"/>
          <p:cNvSpPr>
            <a:spLocks noGrp="1"/>
          </p:cNvSpPr>
          <p:nvPr>
            <p:ph idx="1"/>
          </p:nvPr>
        </p:nvSpPr>
        <p:spPr>
          <a:xfrm>
            <a:off x="495759" y="1371600"/>
            <a:ext cx="7620000" cy="4800600"/>
          </a:xfrm>
        </p:spPr>
        <p:txBody>
          <a:bodyPr>
            <a:normAutofit/>
          </a:bodyPr>
          <a:lstStyle/>
          <a:p>
            <a:pPr marL="457200" indent="-457200">
              <a:buNone/>
            </a:pPr>
            <a:r>
              <a:rPr lang="en-US" sz="2000" dirty="0" smtClean="0"/>
              <a:t>5. Use appropriate tools strategically</a:t>
            </a:r>
          </a:p>
          <a:p>
            <a:pPr marL="457200" indent="-457200">
              <a:buNone/>
            </a:pPr>
            <a:endParaRPr lang="en-US" sz="2400" dirty="0" smtClean="0">
              <a:solidFill>
                <a:schemeClr val="accent2">
                  <a:lumMod val="75000"/>
                </a:schemeClr>
              </a:solidFill>
            </a:endParaRPr>
          </a:p>
          <a:p>
            <a:pPr marL="457200" indent="-457200">
              <a:buNone/>
            </a:pPr>
            <a:endParaRPr lang="en-US" sz="2400" dirty="0" smtClean="0">
              <a:solidFill>
                <a:schemeClr val="accent2">
                  <a:lumMod val="75000"/>
                </a:schemeClr>
              </a:solidFill>
            </a:endParaRPr>
          </a:p>
          <a:p>
            <a:pPr marL="457200" indent="-457200">
              <a:buNone/>
            </a:pPr>
            <a:endParaRPr lang="en-US" sz="2400" dirty="0" smtClean="0">
              <a:solidFill>
                <a:schemeClr val="accent2">
                  <a:lumMod val="75000"/>
                </a:schemeClr>
              </a:solidFill>
            </a:endParaRPr>
          </a:p>
          <a:p>
            <a:pPr marL="457200" indent="-457200">
              <a:buNone/>
            </a:pPr>
            <a:endParaRPr lang="en-US" sz="2400" dirty="0" smtClean="0">
              <a:solidFill>
                <a:schemeClr val="accent2">
                  <a:lumMod val="75000"/>
                </a:schemeClr>
              </a:solidFill>
            </a:endParaRPr>
          </a:p>
          <a:p>
            <a:pPr marL="457200" indent="-457200">
              <a:buNone/>
            </a:pPr>
            <a:endParaRPr lang="en-US" sz="2400" dirty="0" smtClean="0">
              <a:solidFill>
                <a:schemeClr val="accent2">
                  <a:lumMod val="75000"/>
                </a:schemeClr>
              </a:solidFill>
            </a:endParaRPr>
          </a:p>
          <a:p>
            <a:pPr marL="457200" indent="-457200">
              <a:buNone/>
            </a:pPr>
            <a:endParaRPr lang="en-US" sz="2400" dirty="0" smtClean="0">
              <a:solidFill>
                <a:schemeClr val="accent2">
                  <a:lumMod val="75000"/>
                </a:schemeClr>
              </a:solidFill>
            </a:endParaRPr>
          </a:p>
          <a:p>
            <a:pPr marL="457200" indent="-457200">
              <a:buNone/>
            </a:pPr>
            <a:endParaRPr lang="en-US" sz="2400" dirty="0" smtClean="0">
              <a:solidFill>
                <a:schemeClr val="accent2">
                  <a:lumMod val="75000"/>
                </a:schemeClr>
              </a:solidFill>
            </a:endParaRPr>
          </a:p>
          <a:p>
            <a:endParaRPr lang="en-US" sz="2400" dirty="0" smtClean="0"/>
          </a:p>
          <a:p>
            <a:r>
              <a:rPr lang="en-US" sz="2400" dirty="0" smtClean="0"/>
              <a:t>Read the proficiency descriptors for TWO grade spans.</a:t>
            </a:r>
          </a:p>
          <a:p>
            <a:r>
              <a:rPr lang="en-US" sz="2400" dirty="0" smtClean="0"/>
              <a:t>Notice the continuum of development.</a:t>
            </a:r>
            <a:endParaRPr lang="en-US" sz="2800" dirty="0" smtClean="0"/>
          </a:p>
          <a:p>
            <a:pPr>
              <a:buNone/>
            </a:pPr>
            <a:endParaRPr lang="en-US" sz="2800" dirty="0" smtClean="0"/>
          </a:p>
        </p:txBody>
      </p:sp>
      <p:pic>
        <p:nvPicPr>
          <p:cNvPr id="8" name="Picture 7"/>
          <p:cNvPicPr/>
          <p:nvPr/>
        </p:nvPicPr>
        <p:blipFill>
          <a:blip r:embed="rId3" cstate="print"/>
          <a:srcRect l="4997" t="42368" r="57837" b="6667"/>
          <a:stretch>
            <a:fillRect/>
          </a:stretch>
        </p:blipFill>
        <p:spPr bwMode="auto">
          <a:xfrm>
            <a:off x="609600" y="1905000"/>
            <a:ext cx="7543800" cy="3097710"/>
          </a:xfrm>
          <a:prstGeom prst="rect">
            <a:avLst/>
          </a:prstGeom>
          <a:noFill/>
          <a:ln w="9525">
            <a:noFill/>
            <a:miter lim="800000"/>
            <a:headEnd/>
            <a:tailEnd/>
          </a:ln>
        </p:spPr>
      </p:pic>
      <p:sp>
        <p:nvSpPr>
          <p:cNvPr id="7"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2704674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Mathematical Practice Task</a:t>
            </a:r>
          </a:p>
        </p:txBody>
      </p:sp>
      <p:sp>
        <p:nvSpPr>
          <p:cNvPr id="6" name="Content Placeholder 2"/>
          <p:cNvSpPr>
            <a:spLocks noGrp="1"/>
          </p:cNvSpPr>
          <p:nvPr>
            <p:ph idx="1"/>
          </p:nvPr>
        </p:nvSpPr>
        <p:spPr>
          <a:xfrm>
            <a:off x="838200" y="5334000"/>
            <a:ext cx="7086600" cy="609600"/>
          </a:xfrm>
        </p:spPr>
        <p:txBody>
          <a:bodyPr>
            <a:normAutofit/>
          </a:bodyPr>
          <a:lstStyle/>
          <a:p>
            <a:pPr>
              <a:buNone/>
            </a:pPr>
            <a:endParaRPr lang="en-US" sz="2800" dirty="0" smtClean="0"/>
          </a:p>
          <a:p>
            <a:pPr>
              <a:buNone/>
            </a:pPr>
            <a:endParaRPr lang="en-US" sz="2800" dirty="0" smtClean="0"/>
          </a:p>
          <a:p>
            <a:pPr>
              <a:buNone/>
            </a:pPr>
            <a:endParaRPr lang="en-US" sz="2800" dirty="0" smtClean="0"/>
          </a:p>
        </p:txBody>
      </p:sp>
      <p:sp>
        <p:nvSpPr>
          <p:cNvPr id="7" name="Rectangle 6"/>
          <p:cNvSpPr/>
          <p:nvPr/>
        </p:nvSpPr>
        <p:spPr>
          <a:xfrm>
            <a:off x="990600" y="4800600"/>
            <a:ext cx="7696199" cy="646331"/>
          </a:xfrm>
          <a:prstGeom prst="rect">
            <a:avLst/>
          </a:prstGeom>
        </p:spPr>
        <p:txBody>
          <a:bodyPr wrap="square">
            <a:spAutoFit/>
          </a:bodyPr>
          <a:lstStyle/>
          <a:p>
            <a:r>
              <a:rPr lang="en-US" b="1" dirty="0" smtClean="0">
                <a:solidFill>
                  <a:schemeClr val="tx2"/>
                </a:solidFill>
              </a:rPr>
              <a:t/>
            </a:r>
            <a:br>
              <a:rPr lang="en-US" b="1" dirty="0" smtClean="0">
                <a:solidFill>
                  <a:schemeClr val="tx2"/>
                </a:solidFill>
              </a:rPr>
            </a:br>
            <a:r>
              <a:rPr lang="en-US" b="1" dirty="0" smtClean="0">
                <a:solidFill>
                  <a:schemeClr val="tx2"/>
                </a:solidFill>
              </a:rPr>
              <a:t>	</a:t>
            </a:r>
          </a:p>
        </p:txBody>
      </p:sp>
      <p:sp>
        <p:nvSpPr>
          <p:cNvPr id="5" name="TextBox 4"/>
          <p:cNvSpPr txBox="1"/>
          <p:nvPr/>
        </p:nvSpPr>
        <p:spPr>
          <a:xfrm>
            <a:off x="914400" y="1600200"/>
            <a:ext cx="6934200" cy="3970318"/>
          </a:xfrm>
          <a:prstGeom prst="rect">
            <a:avLst/>
          </a:prstGeom>
          <a:noFill/>
        </p:spPr>
        <p:txBody>
          <a:bodyPr wrap="square" rtlCol="0">
            <a:spAutoFit/>
          </a:bodyPr>
          <a:lstStyle/>
          <a:p>
            <a:r>
              <a:rPr lang="en-US" sz="2800" dirty="0" smtClean="0"/>
              <a:t>In October, John’s PFD check for $1100 arrives. His parents give him 2 choices so the rest can be saved for post-secondary options.</a:t>
            </a:r>
          </a:p>
          <a:p>
            <a:endParaRPr lang="en-US" sz="2800" dirty="0" smtClean="0"/>
          </a:p>
          <a:p>
            <a:pPr marL="971550" lvl="1" indent="-514350">
              <a:buFont typeface="Arial" pitchFamily="34" charset="0"/>
              <a:buChar char="•"/>
            </a:pPr>
            <a:r>
              <a:rPr lang="en-US" sz="2800" dirty="0" smtClean="0"/>
              <a:t>Choice 1: Spend 1/5 of the PFD</a:t>
            </a:r>
          </a:p>
          <a:p>
            <a:pPr marL="971550" lvl="1" indent="-514350">
              <a:buFont typeface="Arial" pitchFamily="34" charset="0"/>
              <a:buChar char="•"/>
            </a:pPr>
            <a:r>
              <a:rPr lang="en-US" sz="2800" dirty="0" smtClean="0"/>
              <a:t>Choice 2: Spent 15% of the PFD</a:t>
            </a:r>
          </a:p>
          <a:p>
            <a:pPr marL="971550" lvl="1" indent="-514350"/>
            <a:endParaRPr lang="en-US" sz="2800" dirty="0" smtClean="0"/>
          </a:p>
          <a:p>
            <a:r>
              <a:rPr lang="en-US" sz="2800" dirty="0" smtClean="0"/>
              <a:t>Which would give him the most spending money?  Justify your answer</a:t>
            </a:r>
          </a:p>
        </p:txBody>
      </p:sp>
      <p:sp>
        <p:nvSpPr>
          <p:cNvPr id="9"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635087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777875"/>
          </a:xfrm>
        </p:spPr>
        <p:txBody>
          <a:bodyPr/>
          <a:lstStyle/>
          <a:p>
            <a:pPr eaLnBrk="1" hangingPunct="1"/>
            <a:r>
              <a:rPr lang="en-US" sz="3600" dirty="0"/>
              <a:t>Standards for Mathematical Practice</a:t>
            </a:r>
          </a:p>
        </p:txBody>
      </p:sp>
      <p:sp>
        <p:nvSpPr>
          <p:cNvPr id="34819" name="Content Placeholder 2"/>
          <p:cNvSpPr>
            <a:spLocks noGrp="1"/>
          </p:cNvSpPr>
          <p:nvPr>
            <p:ph idx="1"/>
          </p:nvPr>
        </p:nvSpPr>
        <p:spPr>
          <a:xfrm>
            <a:off x="612775" y="1600200"/>
            <a:ext cx="8153400" cy="4495800"/>
          </a:xfrm>
        </p:spPr>
        <p:txBody>
          <a:bodyPr/>
          <a:lstStyle/>
          <a:p>
            <a:pPr marL="457200" indent="-457200" eaLnBrk="1" hangingPunct="1">
              <a:spcAft>
                <a:spcPts val="1200"/>
              </a:spcAft>
              <a:buFontTx/>
              <a:buNone/>
            </a:pPr>
            <a:r>
              <a:rPr lang="en-US" dirty="0" smtClean="0"/>
              <a:t>Graphic</a:t>
            </a:r>
          </a:p>
        </p:txBody>
      </p:sp>
      <p:pic>
        <p:nvPicPr>
          <p:cNvPr id="34820" name="Picture 2"/>
          <p:cNvPicPr>
            <a:picLocks noChangeAspect="1"/>
          </p:cNvPicPr>
          <p:nvPr/>
        </p:nvPicPr>
        <p:blipFill>
          <a:blip r:embed="rId3" cstate="print"/>
          <a:srcRect/>
          <a:stretch>
            <a:fillRect/>
          </a:stretch>
        </p:blipFill>
        <p:spPr bwMode="auto">
          <a:xfrm>
            <a:off x="381000" y="1133475"/>
            <a:ext cx="7535863" cy="5113338"/>
          </a:xfrm>
          <a:prstGeom prst="rect">
            <a:avLst/>
          </a:prstGeom>
          <a:noFill/>
          <a:ln w="9525">
            <a:noFill/>
            <a:miter lim="800000"/>
            <a:headEnd/>
            <a:tailEnd/>
          </a:ln>
        </p:spPr>
      </p:pic>
      <p:sp>
        <p:nvSpPr>
          <p:cNvPr id="7"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TextBox 5"/>
          <p:cNvSpPr txBox="1"/>
          <p:nvPr/>
        </p:nvSpPr>
        <p:spPr>
          <a:xfrm>
            <a:off x="7086600" y="2286000"/>
            <a:ext cx="304800" cy="369332"/>
          </a:xfrm>
          <a:prstGeom prst="rect">
            <a:avLst/>
          </a:prstGeom>
          <a:noFill/>
        </p:spPr>
        <p:txBody>
          <a:bodyPr wrap="square" rtlCol="0">
            <a:spAutoFit/>
          </a:bodyPr>
          <a:lstStyle/>
          <a:p>
            <a:r>
              <a:rPr lang="en-US" b="1" dirty="0" smtClean="0">
                <a:solidFill>
                  <a:srgbClr val="00B0F0"/>
                </a:solidFill>
              </a:rPr>
              <a:t>A</a:t>
            </a:r>
            <a:endParaRPr lang="en-US" b="1" dirty="0">
              <a:solidFill>
                <a:srgbClr val="00B0F0"/>
              </a:solidFill>
            </a:endParaRPr>
          </a:p>
        </p:txBody>
      </p:sp>
      <p:sp>
        <p:nvSpPr>
          <p:cNvPr id="8" name="TextBox 7"/>
          <p:cNvSpPr txBox="1"/>
          <p:nvPr/>
        </p:nvSpPr>
        <p:spPr>
          <a:xfrm>
            <a:off x="7086600" y="3505200"/>
            <a:ext cx="304800" cy="381000"/>
          </a:xfrm>
          <a:prstGeom prst="rect">
            <a:avLst/>
          </a:prstGeom>
          <a:noFill/>
        </p:spPr>
        <p:txBody>
          <a:bodyPr wrap="square" rtlCol="0">
            <a:spAutoFit/>
          </a:bodyPr>
          <a:lstStyle/>
          <a:p>
            <a:r>
              <a:rPr lang="en-US" b="1" dirty="0" smtClean="0">
                <a:solidFill>
                  <a:srgbClr val="00B0F0"/>
                </a:solidFill>
              </a:rPr>
              <a:t>B</a:t>
            </a:r>
            <a:endParaRPr lang="en-US" b="1" dirty="0">
              <a:solidFill>
                <a:srgbClr val="00B0F0"/>
              </a:solidFill>
            </a:endParaRPr>
          </a:p>
        </p:txBody>
      </p:sp>
      <p:sp>
        <p:nvSpPr>
          <p:cNvPr id="9" name="TextBox 8"/>
          <p:cNvSpPr txBox="1"/>
          <p:nvPr/>
        </p:nvSpPr>
        <p:spPr>
          <a:xfrm>
            <a:off x="7696200" y="4800600"/>
            <a:ext cx="304800" cy="369332"/>
          </a:xfrm>
          <a:prstGeom prst="rect">
            <a:avLst/>
          </a:prstGeom>
          <a:noFill/>
        </p:spPr>
        <p:txBody>
          <a:bodyPr wrap="square" rtlCol="0">
            <a:spAutoFit/>
          </a:bodyPr>
          <a:lstStyle/>
          <a:p>
            <a:r>
              <a:rPr lang="en-US" b="1" dirty="0" smtClean="0">
                <a:solidFill>
                  <a:srgbClr val="00B0F0"/>
                </a:solidFill>
              </a:rPr>
              <a:t>C</a:t>
            </a:r>
            <a:endParaRPr lang="en-US" b="1" dirty="0">
              <a:solidFill>
                <a:srgbClr val="00B0F0"/>
              </a:solidFill>
            </a:endParaRPr>
          </a:p>
        </p:txBody>
      </p:sp>
    </p:spTree>
    <p:extLst>
      <p:ext uri="{BB962C8B-B14F-4D97-AF65-F5344CB8AC3E}">
        <p14:creationId xmlns:p14="http://schemas.microsoft.com/office/powerpoint/2010/main" val="3595087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600" dirty="0" smtClean="0"/>
              <a:t>Thank You</a:t>
            </a:r>
            <a:r>
              <a:rPr lang="en-US" dirty="0" smtClean="0"/>
              <a:t>	</a:t>
            </a:r>
          </a:p>
        </p:txBody>
      </p:sp>
      <p:sp>
        <p:nvSpPr>
          <p:cNvPr id="13315" name="Content Placeholder 2"/>
          <p:cNvSpPr>
            <a:spLocks noGrp="1"/>
          </p:cNvSpPr>
          <p:nvPr>
            <p:ph sz="quarter" idx="1"/>
          </p:nvPr>
        </p:nvSpPr>
        <p:spPr>
          <a:xfrm>
            <a:off x="457200" y="1219200"/>
            <a:ext cx="8229600" cy="4937125"/>
          </a:xfrm>
        </p:spPr>
        <p:txBody>
          <a:bodyPr>
            <a:normAutofit/>
          </a:bodyPr>
          <a:lstStyle/>
          <a:p>
            <a:pPr eaLnBrk="1" hangingPunct="1"/>
            <a:endParaRPr lang="en-US" dirty="0" smtClean="0"/>
          </a:p>
          <a:p>
            <a:pPr eaLnBrk="1" hangingPunct="1"/>
            <a:endParaRPr lang="en-US" dirty="0" smtClean="0"/>
          </a:p>
          <a:p>
            <a:pPr eaLnBrk="1" hangingPunct="1"/>
            <a:r>
              <a:rPr lang="en-US" dirty="0" smtClean="0"/>
              <a:t>Your time is much appreciated!</a:t>
            </a:r>
          </a:p>
          <a:p>
            <a:pPr eaLnBrk="1" hangingPunct="1"/>
            <a:endParaRPr lang="en-US" dirty="0" smtClean="0"/>
          </a:p>
          <a:p>
            <a:pPr marL="274320" lvl="1" indent="0">
              <a:buNone/>
            </a:pPr>
            <a:endParaRPr lang="en-US" dirty="0" smtClean="0"/>
          </a:p>
          <a:p>
            <a:r>
              <a:rPr lang="en-US" dirty="0" smtClean="0"/>
              <a:t>Questions about the math standards</a:t>
            </a:r>
          </a:p>
          <a:p>
            <a:pPr lvl="1"/>
            <a:r>
              <a:rPr lang="en-US" dirty="0" smtClean="0"/>
              <a:t>Deborah Riddle, </a:t>
            </a:r>
            <a:r>
              <a:rPr lang="en-US" dirty="0" smtClean="0"/>
              <a:t>Math Content Specialist</a:t>
            </a:r>
          </a:p>
          <a:p>
            <a:pPr lvl="1"/>
            <a:r>
              <a:rPr lang="en-US"/>
              <a:t>d</a:t>
            </a:r>
            <a:r>
              <a:rPr lang="en-US" smtClean="0"/>
              <a:t>eborah.riddle@alaska.gov</a:t>
            </a:r>
            <a:endParaRPr lang="en-US" dirty="0" smtClean="0"/>
          </a:p>
        </p:txBody>
      </p:sp>
      <p:sp>
        <p:nvSpPr>
          <p:cNvPr id="7" name="Slide Number Placeholder 4"/>
          <p:cNvSpPr>
            <a:spLocks noGrp="1"/>
          </p:cNvSpPr>
          <p:nvPr>
            <p:ph type="sldNum" sz="quarter" idx="12"/>
          </p:nvPr>
        </p:nvSpPr>
        <p:spPr>
          <a:xfrm>
            <a:off x="612648" y="6356350"/>
            <a:ext cx="1981200" cy="365760"/>
          </a:xfrm>
        </p:spPr>
        <p:txBody>
          <a:bodyPr/>
          <a:lstStyle/>
          <a:p>
            <a:fld id="{F222D228-4005-4149-BE88-DD95558ED268}" type="slidenum">
              <a:rPr lang="en-US" smtClean="0"/>
              <a:pPr/>
              <a:t>46</a:t>
            </a:fld>
            <a:endParaRPr lang="en-US" dirty="0"/>
          </a:p>
        </p:txBody>
      </p:sp>
    </p:spTree>
    <p:extLst>
      <p:ext uri="{BB962C8B-B14F-4D97-AF65-F5344CB8AC3E}">
        <p14:creationId xmlns:p14="http://schemas.microsoft.com/office/powerpoint/2010/main" val="4015019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Kindergarten Instructional Focus</a:t>
            </a:r>
            <a:endParaRPr lang="en-US" sz="3600" dirty="0"/>
          </a:p>
        </p:txBody>
      </p:sp>
      <p:sp>
        <p:nvSpPr>
          <p:cNvPr id="3" name="Content Placeholder 2"/>
          <p:cNvSpPr>
            <a:spLocks noGrp="1"/>
          </p:cNvSpPr>
          <p:nvPr>
            <p:ph idx="1"/>
          </p:nvPr>
        </p:nvSpPr>
        <p:spPr>
          <a:xfrm>
            <a:off x="762000" y="1600200"/>
            <a:ext cx="7086600" cy="4191000"/>
          </a:xfrm>
        </p:spPr>
        <p:txBody>
          <a:bodyPr>
            <a:normAutofit/>
          </a:bodyPr>
          <a:lstStyle/>
          <a:p>
            <a:pPr>
              <a:buNone/>
            </a:pPr>
            <a:r>
              <a:rPr lang="en-US" sz="2400" dirty="0" smtClean="0"/>
              <a:t>Instructional time should focus on two critical areas:</a:t>
            </a:r>
          </a:p>
          <a:p>
            <a:pPr>
              <a:buNone/>
            </a:pPr>
            <a:endParaRPr lang="en-US" sz="2800" dirty="0" smtClean="0"/>
          </a:p>
          <a:p>
            <a:pPr lvl="1">
              <a:buNone/>
            </a:pPr>
            <a:r>
              <a:rPr lang="en-US" sz="2400" dirty="0" smtClean="0"/>
              <a:t>(1) representing, relating, and operating on </a:t>
            </a:r>
            <a:br>
              <a:rPr lang="en-US" sz="2400" dirty="0" smtClean="0"/>
            </a:br>
            <a:r>
              <a:rPr lang="en-US" sz="2400" dirty="0" smtClean="0"/>
              <a:t>whole numbers, initially with sets of objects; </a:t>
            </a:r>
          </a:p>
          <a:p>
            <a:pPr lvl="1">
              <a:buNone/>
            </a:pPr>
            <a:endParaRPr lang="en-US" sz="2400" dirty="0" smtClean="0"/>
          </a:p>
          <a:p>
            <a:pPr lvl="1">
              <a:buNone/>
            </a:pPr>
            <a:r>
              <a:rPr lang="en-US" sz="2400" dirty="0" smtClean="0"/>
              <a:t>(2) describing shapes and space. </a:t>
            </a:r>
          </a:p>
          <a:p>
            <a:endParaRPr lang="en-US" sz="2800" b="1" dirty="0" smtClean="0"/>
          </a:p>
          <a:p>
            <a:pPr>
              <a:buNone/>
            </a:pPr>
            <a:r>
              <a:rPr lang="en-US" sz="2800" dirty="0" smtClean="0"/>
              <a:t>	</a:t>
            </a:r>
            <a:r>
              <a:rPr lang="en-US" sz="2400" dirty="0" smtClean="0"/>
              <a:t>More learning time in Kindergarten should be devoted to </a:t>
            </a:r>
            <a:r>
              <a:rPr lang="en-US" sz="2400" i="1" dirty="0" smtClean="0"/>
              <a:t>number </a:t>
            </a:r>
            <a:r>
              <a:rPr lang="en-US" sz="2400" dirty="0" smtClean="0"/>
              <a:t>than to other topics.</a:t>
            </a:r>
          </a:p>
          <a:p>
            <a:pPr>
              <a:buNone/>
            </a:pPr>
            <a:endParaRPr lang="en-US" sz="2800" dirty="0" smtClean="0"/>
          </a:p>
        </p:txBody>
      </p:sp>
      <p:sp>
        <p:nvSpPr>
          <p:cNvPr id="5"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220116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Examining a critical area further</a:t>
            </a:r>
            <a:endParaRPr lang="en-US" sz="3600" dirty="0"/>
          </a:p>
        </p:txBody>
      </p:sp>
      <p:sp>
        <p:nvSpPr>
          <p:cNvPr id="3" name="Content Placeholder 2"/>
          <p:cNvSpPr>
            <a:spLocks noGrp="1"/>
          </p:cNvSpPr>
          <p:nvPr>
            <p:ph idx="1"/>
          </p:nvPr>
        </p:nvSpPr>
        <p:spPr>
          <a:xfrm>
            <a:off x="612648" y="1447800"/>
            <a:ext cx="3044952" cy="4191000"/>
          </a:xfrm>
        </p:spPr>
        <p:txBody>
          <a:bodyPr>
            <a:normAutofit/>
          </a:bodyPr>
          <a:lstStyle/>
          <a:p>
            <a:pPr>
              <a:buNone/>
            </a:pPr>
            <a:r>
              <a:rPr lang="en-US" sz="2800" dirty="0" smtClean="0"/>
              <a:t>For each critical area for K-8 there is an further explanation and often examples to clarify.</a:t>
            </a:r>
          </a:p>
        </p:txBody>
      </p:sp>
      <p:sp>
        <p:nvSpPr>
          <p:cNvPr id="7"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29"/>
          <a:stretch/>
        </p:blipFill>
        <p:spPr bwMode="auto">
          <a:xfrm>
            <a:off x="4038600" y="1251438"/>
            <a:ext cx="3533775" cy="510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14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09575" y="1425156"/>
          <a:ext cx="7629525" cy="4474215"/>
        </p:xfrm>
        <a:graphic>
          <a:graphicData uri="http://schemas.openxmlformats.org/drawingml/2006/table">
            <a:tbl>
              <a:tblPr/>
              <a:tblGrid>
                <a:gridCol w="1680519"/>
                <a:gridCol w="5949006"/>
              </a:tblGrid>
              <a:tr h="688599">
                <a:tc>
                  <a:txBody>
                    <a:bodyPr/>
                    <a:lstStyle/>
                    <a:p>
                      <a:pPr marL="228600" marR="0" lvl="0" indent="-22860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000" b="1" i="0" u="none" strike="noStrike" cap="none" normalizeH="0" baseline="0" dirty="0" smtClean="0">
                          <a:ln>
                            <a:noFill/>
                          </a:ln>
                          <a:solidFill>
                            <a:srgbClr val="FFFFFF"/>
                          </a:solidFill>
                          <a:effectLst/>
                          <a:latin typeface="Calibri" pitchFamily="34" charset="0"/>
                          <a:cs typeface="Calibri" pitchFamily="34" charset="0"/>
                        </a:rPr>
                        <a:t>Grade</a:t>
                      </a:r>
                      <a:endParaRPr kumimoji="0" lang="en-US" sz="2000" b="1" i="0" u="none" strike="noStrike" cap="none" normalizeH="0" baseline="0" dirty="0" smtClean="0">
                        <a:ln>
                          <a:noFill/>
                        </a:ln>
                        <a:solidFill>
                          <a:srgbClr val="FFFFFF"/>
                        </a:solidFill>
                        <a:effectLst/>
                        <a:latin typeface="Times New Roman" pitchFamily="18" charset="0"/>
                        <a:cs typeface="Calibri" pitchFamily="34" charset="0"/>
                      </a:endParaRPr>
                    </a:p>
                  </a:txBody>
                  <a:tcPr marL="68580" marR="6858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endParaRPr kumimoji="0" lang="en-US" sz="2000" b="1" i="0" u="none" strike="noStrike" cap="none" normalizeH="0" baseline="0" dirty="0" smtClean="0">
                        <a:ln>
                          <a:noFill/>
                        </a:ln>
                        <a:solidFill>
                          <a:srgbClr val="FFFFFF"/>
                        </a:solidFill>
                        <a:effectLst/>
                        <a:latin typeface="Times New Roman" pitchFamily="18" charset="0"/>
                        <a:cs typeface="Calibri" pitchFamily="34" charset="0"/>
                      </a:endParaRPr>
                    </a:p>
                  </a:txBody>
                  <a:tcPr marL="68580" marR="6858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89931">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K–2</a:t>
                      </a:r>
                      <a:endParaRPr kumimoji="0" lang="en-US" sz="2400" b="0" i="0" u="none" strike="noStrike" cap="none" normalizeH="0" baseline="0" dirty="0" smtClean="0">
                        <a:ln>
                          <a:noFill/>
                        </a:ln>
                        <a:solidFill>
                          <a:srgbClr val="000000"/>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Addition and subtraction, </a:t>
                      </a:r>
                      <a:br>
                        <a:rPr kumimoji="0" lang="en-US" sz="2400" b="0" i="0" u="none" strike="noStrike" cap="none" normalizeH="0" baseline="0" dirty="0" smtClean="0">
                          <a:ln>
                            <a:noFill/>
                          </a:ln>
                          <a:solidFill>
                            <a:srgbClr val="000000"/>
                          </a:solidFill>
                          <a:effectLst/>
                          <a:latin typeface="Calibri" pitchFamily="34" charset="0"/>
                          <a:cs typeface="Calibri" pitchFamily="34" charset="0"/>
                        </a:rPr>
                      </a:br>
                      <a:r>
                        <a:rPr kumimoji="0" lang="en-US" sz="2400" b="0" i="0" u="none" strike="noStrike" cap="none" normalizeH="0" baseline="0" dirty="0" smtClean="0">
                          <a:ln>
                            <a:noFill/>
                          </a:ln>
                          <a:solidFill>
                            <a:srgbClr val="000000"/>
                          </a:solidFill>
                          <a:effectLst/>
                          <a:latin typeface="Calibri" pitchFamily="34" charset="0"/>
                          <a:cs typeface="Calibri" pitchFamily="34" charset="0"/>
                        </a:rPr>
                        <a:t>measurement using whole number quantities</a:t>
                      </a:r>
                      <a:endParaRPr kumimoji="0" lang="en-US" sz="2400" b="0" i="0" u="none" strike="noStrike" cap="none" normalizeH="0" baseline="0" dirty="0" smtClean="0">
                        <a:ln>
                          <a:noFill/>
                        </a:ln>
                        <a:solidFill>
                          <a:srgbClr val="000000"/>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789931">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3–5</a:t>
                      </a:r>
                      <a:endParaRPr kumimoji="0" lang="en-US" sz="2400" b="0" i="0" u="none" strike="noStrike" cap="none" normalizeH="0" baseline="0" dirty="0" smtClean="0">
                        <a:ln>
                          <a:noFill/>
                        </a:ln>
                        <a:solidFill>
                          <a:srgbClr val="000000"/>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Multiplication and division of whole numbers and fractions</a:t>
                      </a:r>
                      <a:endParaRPr kumimoji="0" lang="en-US" sz="2400" b="0" i="0" u="none" strike="noStrike" cap="none" normalizeH="0" baseline="0" dirty="0" smtClean="0">
                        <a:ln>
                          <a:noFill/>
                        </a:ln>
                        <a:solidFill>
                          <a:srgbClr val="000000"/>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789931">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6</a:t>
                      </a:r>
                      <a:endParaRPr kumimoji="0" lang="en-US" sz="2400" b="0" i="0" u="none" strike="noStrike" cap="none" normalizeH="0" baseline="0" dirty="0" smtClean="0">
                        <a:ln>
                          <a:noFill/>
                        </a:ln>
                        <a:solidFill>
                          <a:srgbClr val="000000"/>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Ratios and proportional reasoning; </a:t>
                      </a:r>
                      <a:br>
                        <a:rPr kumimoji="0" lang="en-US" sz="2400" b="0" i="0" u="none" strike="noStrike" cap="none" normalizeH="0" baseline="0" dirty="0" smtClean="0">
                          <a:ln>
                            <a:noFill/>
                          </a:ln>
                          <a:solidFill>
                            <a:srgbClr val="000000"/>
                          </a:solidFill>
                          <a:effectLst/>
                          <a:latin typeface="Calibri" pitchFamily="34" charset="0"/>
                          <a:cs typeface="Calibri" pitchFamily="34" charset="0"/>
                        </a:rPr>
                      </a:br>
                      <a:r>
                        <a:rPr kumimoji="0" lang="en-US" sz="2400" b="0" i="0" u="none" strike="noStrike" cap="none" normalizeH="0" baseline="0" dirty="0" smtClean="0">
                          <a:ln>
                            <a:noFill/>
                          </a:ln>
                          <a:solidFill>
                            <a:srgbClr val="000000"/>
                          </a:solidFill>
                          <a:effectLst/>
                          <a:latin typeface="Calibri" pitchFamily="34" charset="0"/>
                          <a:cs typeface="Calibri" pitchFamily="34" charset="0"/>
                        </a:rPr>
                        <a:t>early expressions and equations</a:t>
                      </a:r>
                      <a:endParaRPr kumimoji="0" lang="en-US" sz="2400" b="0" i="0" u="none" strike="noStrike" cap="none" normalizeH="0" baseline="0" dirty="0" smtClean="0">
                        <a:ln>
                          <a:noFill/>
                        </a:ln>
                        <a:solidFill>
                          <a:srgbClr val="000000"/>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r h="789931">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7</a:t>
                      </a:r>
                      <a:endParaRPr kumimoji="0" lang="en-US" sz="2400" b="0" i="0" u="none" strike="noStrike" cap="none" normalizeH="0" baseline="0" dirty="0" smtClean="0">
                        <a:ln>
                          <a:noFill/>
                        </a:ln>
                        <a:solidFill>
                          <a:srgbClr val="000000"/>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Ratios and proportional reasoning; </a:t>
                      </a:r>
                      <a:br>
                        <a:rPr kumimoji="0" lang="en-US" sz="2400" b="0" i="0" u="none" strike="noStrike" cap="none" normalizeH="0" baseline="0" dirty="0" smtClean="0">
                          <a:ln>
                            <a:noFill/>
                          </a:ln>
                          <a:solidFill>
                            <a:srgbClr val="000000"/>
                          </a:solidFill>
                          <a:effectLst/>
                          <a:latin typeface="Calibri" pitchFamily="34" charset="0"/>
                          <a:cs typeface="Calibri" pitchFamily="34" charset="0"/>
                        </a:rPr>
                      </a:br>
                      <a:r>
                        <a:rPr kumimoji="0" lang="en-US" sz="2400" b="0" i="0" u="none" strike="noStrike" cap="none" normalizeH="0" baseline="0" dirty="0" smtClean="0">
                          <a:ln>
                            <a:noFill/>
                          </a:ln>
                          <a:solidFill>
                            <a:srgbClr val="000000"/>
                          </a:solidFill>
                          <a:effectLst/>
                          <a:latin typeface="Calibri" pitchFamily="34" charset="0"/>
                          <a:cs typeface="Calibri" pitchFamily="34" charset="0"/>
                        </a:rPr>
                        <a:t>arithmetic of rational numbers</a:t>
                      </a:r>
                      <a:endParaRPr kumimoji="0" lang="en-US" sz="2400" b="0" i="0" u="none" strike="noStrike" cap="none" normalizeH="0" baseline="0" dirty="0" smtClean="0">
                        <a:ln>
                          <a:noFill/>
                        </a:ln>
                        <a:solidFill>
                          <a:srgbClr val="000000"/>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CF0"/>
                    </a:solidFill>
                  </a:tcPr>
                </a:tc>
              </a:tr>
              <a:tr h="394965">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8</a:t>
                      </a:r>
                      <a:endParaRPr kumimoji="0" lang="en-US" sz="2400" b="0" i="0" u="none" strike="noStrike" cap="none" normalizeH="0" baseline="0" dirty="0" smtClean="0">
                        <a:ln>
                          <a:noFill/>
                        </a:ln>
                        <a:solidFill>
                          <a:srgbClr val="000000"/>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US" sz="2400" b="0" i="0" u="none" strike="noStrike" cap="none" normalizeH="0" baseline="0" dirty="0" smtClean="0">
                          <a:ln>
                            <a:noFill/>
                          </a:ln>
                          <a:solidFill>
                            <a:srgbClr val="000000"/>
                          </a:solidFill>
                          <a:effectLst/>
                          <a:latin typeface="Calibri" pitchFamily="34" charset="0"/>
                          <a:cs typeface="Calibri" pitchFamily="34" charset="0"/>
                        </a:rPr>
                        <a:t>Linear algebra</a:t>
                      </a:r>
                      <a:endParaRPr kumimoji="0" lang="en-US" sz="2400" b="0" i="0" u="none" strike="noStrike" cap="none" normalizeH="0" baseline="0" dirty="0" smtClean="0">
                        <a:ln>
                          <a:noFill/>
                        </a:ln>
                        <a:solidFill>
                          <a:srgbClr val="000000"/>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7E0"/>
                    </a:solidFill>
                  </a:tcPr>
                </a:tc>
              </a:tr>
            </a:tbl>
          </a:graphicData>
        </a:graphic>
      </p:graphicFrame>
      <p:sp>
        <p:nvSpPr>
          <p:cNvPr id="33817" name="TextBox 4"/>
          <p:cNvSpPr txBox="1">
            <a:spLocks noChangeArrowheads="1"/>
          </p:cNvSpPr>
          <p:nvPr/>
        </p:nvSpPr>
        <p:spPr bwMode="auto">
          <a:xfrm>
            <a:off x="439738" y="515938"/>
            <a:ext cx="7696200" cy="646331"/>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en-US" sz="3600" spc="-100" dirty="0">
                <a:solidFill>
                  <a:schemeClr val="tx2"/>
                </a:solidFill>
                <a:latin typeface="+mj-lt"/>
                <a:ea typeface="+mj-ea"/>
                <a:cs typeface="+mj-cs"/>
              </a:rPr>
              <a:t>Critical Areas by Grade Levels</a:t>
            </a:r>
          </a:p>
        </p:txBody>
      </p:sp>
      <p:sp>
        <p:nvSpPr>
          <p:cNvPr id="6"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456745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Shift #2 Coherence - Domains</a:t>
            </a:r>
            <a:endParaRPr lang="en-US" sz="3600" dirty="0"/>
          </a:p>
        </p:txBody>
      </p:sp>
      <p:sp>
        <p:nvSpPr>
          <p:cNvPr id="7" name="Content Placeholder 2"/>
          <p:cNvSpPr>
            <a:spLocks noGrp="1"/>
          </p:cNvSpPr>
          <p:nvPr>
            <p:ph idx="1"/>
          </p:nvPr>
        </p:nvSpPr>
        <p:spPr>
          <a:xfrm>
            <a:off x="685800" y="4648200"/>
            <a:ext cx="7696200" cy="1295400"/>
          </a:xfrm>
        </p:spPr>
        <p:txBody>
          <a:bodyPr>
            <a:normAutofit/>
          </a:bodyPr>
          <a:lstStyle/>
          <a:p>
            <a:r>
              <a:rPr lang="en-US" sz="2800" dirty="0" smtClean="0"/>
              <a:t>Domains – large groups of related standards. </a:t>
            </a:r>
          </a:p>
          <a:p>
            <a:r>
              <a:rPr lang="en-US" sz="2800" dirty="0" smtClean="0"/>
              <a:t>They may begin and end in different grades.</a:t>
            </a:r>
          </a:p>
          <a:p>
            <a:endParaRPr lang="en-US" sz="2800" dirty="0" smtClean="0"/>
          </a:p>
          <a:p>
            <a:endParaRPr lang="en-US" sz="2800" dirty="0" smtClean="0"/>
          </a:p>
          <a:p>
            <a:pPr>
              <a:buNone/>
            </a:pPr>
            <a:endParaRPr lang="en-US" sz="2800" dirty="0" smtClean="0"/>
          </a:p>
          <a:p>
            <a:pPr>
              <a:buNone/>
            </a:pPr>
            <a:endParaRPr lang="en-US" sz="2800" dirty="0" smtClean="0"/>
          </a:p>
        </p:txBody>
      </p:sp>
      <p:sp>
        <p:nvSpPr>
          <p:cNvPr id="8"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6781800" cy="332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93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Coherence - Clusters</a:t>
            </a:r>
            <a:endParaRPr lang="en-US" sz="3600" dirty="0"/>
          </a:p>
        </p:txBody>
      </p:sp>
      <p:sp>
        <p:nvSpPr>
          <p:cNvPr id="3" name="Content Placeholder 2"/>
          <p:cNvSpPr>
            <a:spLocks noGrp="1"/>
          </p:cNvSpPr>
          <p:nvPr>
            <p:ph idx="1"/>
          </p:nvPr>
        </p:nvSpPr>
        <p:spPr>
          <a:xfrm>
            <a:off x="609600" y="4114800"/>
            <a:ext cx="7696200" cy="2057400"/>
          </a:xfrm>
        </p:spPr>
        <p:txBody>
          <a:bodyPr>
            <a:normAutofit/>
          </a:bodyPr>
          <a:lstStyle/>
          <a:p>
            <a:r>
              <a:rPr lang="en-US" sz="2800" b="1" dirty="0" smtClean="0"/>
              <a:t>Clusters </a:t>
            </a:r>
            <a:r>
              <a:rPr lang="en-US" sz="2800" dirty="0" smtClean="0"/>
              <a:t>– groups of closely related standards inside </a:t>
            </a:r>
            <a:r>
              <a:rPr lang="en-US" sz="2800" b="1" u="sng" dirty="0" smtClean="0"/>
              <a:t>domains</a:t>
            </a:r>
            <a:r>
              <a:rPr lang="en-US" sz="2800" dirty="0" smtClean="0"/>
              <a:t>, subsets of domains.</a:t>
            </a:r>
          </a:p>
          <a:p>
            <a:r>
              <a:rPr lang="en-US" sz="2800" dirty="0" smtClean="0"/>
              <a:t>Let’s look at the grades 3-5 clusters.</a:t>
            </a:r>
          </a:p>
        </p:txBody>
      </p:sp>
      <p:sp>
        <p:nvSpPr>
          <p:cNvPr id="7" name="Slide Number Placeholder 4"/>
          <p:cNvSpPr txBox="1">
            <a:spLocks/>
          </p:cNvSpPr>
          <p:nvPr/>
        </p:nvSpPr>
        <p:spPr>
          <a:xfrm>
            <a:off x="612648" y="6356350"/>
            <a:ext cx="1981200" cy="365760"/>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F222D228-4005-4149-BE88-DD95558ED268}"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755716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7384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2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2664</TotalTime>
  <Words>4882</Words>
  <Application>Microsoft Office PowerPoint</Application>
  <PresentationFormat>On-screen Show (4:3)</PresentationFormat>
  <Paragraphs>622</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Adjacency</vt:lpstr>
      <vt:lpstr>2_Adjacency</vt:lpstr>
      <vt:lpstr>Alaska Mathematics Standards Overview</vt:lpstr>
      <vt:lpstr>Shifts in Mathematics</vt:lpstr>
      <vt:lpstr>K-8 Standards for Mathematical Content</vt:lpstr>
      <vt:lpstr>Shift #1 Focus – Critical Areas</vt:lpstr>
      <vt:lpstr>Kindergarten Instructional Focus</vt:lpstr>
      <vt:lpstr>Examining a critical area further</vt:lpstr>
      <vt:lpstr>PowerPoint Presentation</vt:lpstr>
      <vt:lpstr>Shift #2 Coherence - Domains</vt:lpstr>
      <vt:lpstr>Coherence - Clusters</vt:lpstr>
      <vt:lpstr>Operations and Algebraic Thinking  (OA)</vt:lpstr>
      <vt:lpstr>Number and Operations in Base Ten (NBT)</vt:lpstr>
      <vt:lpstr>Number and Operations—Fractions (NF)</vt:lpstr>
      <vt:lpstr>Measurement and Data (MD)</vt:lpstr>
      <vt:lpstr>Geometry (G)</vt:lpstr>
      <vt:lpstr>Examining a cluster</vt:lpstr>
      <vt:lpstr>Mathematical Content Standards Overview</vt:lpstr>
      <vt:lpstr>Closer Look at Standards (6-8)</vt:lpstr>
      <vt:lpstr>Closer Look at Standards (6-8)</vt:lpstr>
      <vt:lpstr>A Strong Foundation for Algebra</vt:lpstr>
      <vt:lpstr>High School Standards for Math Content</vt:lpstr>
      <vt:lpstr>High School Standards for Math Content</vt:lpstr>
      <vt:lpstr>Shift #1 Focus - Modeling </vt:lpstr>
      <vt:lpstr>9-12 Conceptual Categories and Domains</vt:lpstr>
      <vt:lpstr>9-12 Conceptual Categories and Domains</vt:lpstr>
      <vt:lpstr>Number and Quantity</vt:lpstr>
      <vt:lpstr>Algebra</vt:lpstr>
      <vt:lpstr>Functions</vt:lpstr>
      <vt:lpstr>Functions (continued)</vt:lpstr>
      <vt:lpstr>Geometry</vt:lpstr>
      <vt:lpstr>Geometry (continued)</vt:lpstr>
      <vt:lpstr>Statistics and Probability</vt:lpstr>
      <vt:lpstr>Comparison Tool for Standards Transition</vt:lpstr>
      <vt:lpstr>Closer Look at Standards (9-12)</vt:lpstr>
      <vt:lpstr>Closer Look at Standards (9-12)</vt:lpstr>
      <vt:lpstr>Closer Look at Standards (9-12)</vt:lpstr>
      <vt:lpstr>Shift #3 Rigor – Modeling</vt:lpstr>
      <vt:lpstr>Standards for Mathematical Practice</vt:lpstr>
      <vt:lpstr>Background Information</vt:lpstr>
      <vt:lpstr>Background Information</vt:lpstr>
      <vt:lpstr>Strands of Mathematical Proficiency </vt:lpstr>
      <vt:lpstr>Standards for Mathematical Practice</vt:lpstr>
      <vt:lpstr>Mathematical Practice Descriptions</vt:lpstr>
      <vt:lpstr>Grade-Span Proficiency Descriptors</vt:lpstr>
      <vt:lpstr>Mathematical Practice Task</vt:lpstr>
      <vt:lpstr>Standards for Mathematical Practice</vt:lpstr>
      <vt:lpstr>Thank You </vt:lpstr>
    </vt:vector>
  </TitlesOfParts>
  <Company>Dept. of Education and Early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Three Shifts</dc:title>
  <dc:creator>Cecilia Miller</dc:creator>
  <cp:lastModifiedBy>Riddle, Deborah A</cp:lastModifiedBy>
  <cp:revision>162</cp:revision>
  <dcterms:created xsi:type="dcterms:W3CDTF">2012-09-11T17:18:55Z</dcterms:created>
  <dcterms:modified xsi:type="dcterms:W3CDTF">2013-07-26T22:29:01Z</dcterms:modified>
</cp:coreProperties>
</file>